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Анар" initials="А" lastIdx="1" clrIdx="0">
    <p:extLst>
      <p:ext uri="{19B8F6BF-5375-455C-9EA6-DF929625EA0E}">
        <p15:presenceInfo xmlns:p15="http://schemas.microsoft.com/office/powerpoint/2012/main" userId="Анар"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1E6003-F1AC-42F0-A00D-E241742ACED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2EA10B0-A363-46D9-B7C3-53A00FB466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26BEF9B-6604-4B23-AA60-BB0AEB7AA826}"/>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83E6AF78-8B04-4CF1-9EC3-32233B9DBBD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9C23CA7-7F74-45FB-A1E5-C06649073AC3}"/>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130345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17E9AE-3E86-4DD5-9AC5-2310AE1842D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1CAF0CF-B24E-4580-A0F8-D4AEF565BA30}"/>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92747FE-99FC-4C8F-9341-116E6AC0F9A1}"/>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FD617CB2-4818-4340-AABF-4BF9161AB8F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B5C0C6B-B872-410B-A521-59B1EFC673CC}"/>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337090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FC50B7-992D-442D-A428-AC87F2364BBF}"/>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7B09E21-D3B8-4648-8F7A-0D5CC6AF16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B8994D8F-41BA-457F-935D-D0A1633C55F1}"/>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5822A639-A3E9-4634-A576-DCF7BC56CC0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6F081DD-D712-4C40-A983-1BE1D1C9F4BB}"/>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967761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E68E1D-59BF-44B1-8459-DDFA4B4FA97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8D78B3F-B09F-4F88-82AC-236444E98013}"/>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61F781D-BABE-4DED-AD6A-B4D81D31B736}"/>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4B5FBDB-CF22-4EE4-AE1F-6B954AE282E3}"/>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6" name="Нижний колонтитул 5">
            <a:extLst>
              <a:ext uri="{FF2B5EF4-FFF2-40B4-BE49-F238E27FC236}">
                <a16:creationId xmlns:a16="http://schemas.microsoft.com/office/drawing/2014/main" id="{7E12C2CA-9A4A-4E8F-9CD5-096FFF63E3D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808803C-BD64-4DEB-AE41-E2A4F0217F55}"/>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452529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FBE051-6926-435D-A496-27F32849F325}"/>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7FA941D-C914-4BBB-8585-365AF16319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F638B3E-BCB6-4C9A-A64D-E88B6B0D708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70F64D7D-BDD2-44E9-A4E2-BF129E9A5A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2D63473E-9505-4A30-A1D4-079288B80A6C}"/>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3CE76EB-12C2-44C2-A3C8-385821B9B9BE}"/>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8" name="Нижний колонтитул 7">
            <a:extLst>
              <a:ext uri="{FF2B5EF4-FFF2-40B4-BE49-F238E27FC236}">
                <a16:creationId xmlns:a16="http://schemas.microsoft.com/office/drawing/2014/main" id="{B7B4FDE9-48F2-4214-962E-3DA7542A85F6}"/>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72F662D-F10B-488C-93DC-6DD4A26B5F2C}"/>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125170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1EBA98-2C93-4C22-8155-1AB7AA011DB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FDEC3D6-E60A-4BE1-8D47-9A6D1835F7CB}"/>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4" name="Нижний колонтитул 3">
            <a:extLst>
              <a:ext uri="{FF2B5EF4-FFF2-40B4-BE49-F238E27FC236}">
                <a16:creationId xmlns:a16="http://schemas.microsoft.com/office/drawing/2014/main" id="{E4E857E4-936E-424A-8B37-94321B07A1C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75247F43-260B-46D8-932C-52B86771C519}"/>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552167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81CA5A7-291A-468D-950B-BD010B5FBF98}"/>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3" name="Нижний колонтитул 2">
            <a:extLst>
              <a:ext uri="{FF2B5EF4-FFF2-40B4-BE49-F238E27FC236}">
                <a16:creationId xmlns:a16="http://schemas.microsoft.com/office/drawing/2014/main" id="{AB850E67-802C-451A-B85E-FCF3E1C0E33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4BCFB3BC-08D7-429E-BD1D-5B6F7149B387}"/>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2637965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DF0588-A785-43BA-ACC0-69B685D15A6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4F5D6C8-1ED8-46A3-8E07-02623095E9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D474557-4F45-40E3-99CB-8097BC8024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6EB760E-C74B-4EA6-9FA4-1EF03397EEBF}"/>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6" name="Нижний колонтитул 5">
            <a:extLst>
              <a:ext uri="{FF2B5EF4-FFF2-40B4-BE49-F238E27FC236}">
                <a16:creationId xmlns:a16="http://schemas.microsoft.com/office/drawing/2014/main" id="{16FD1712-F45F-4B4E-9918-57CBE99FD3D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FF50D3B-CFD4-4554-B6C0-D6D9E4FE029C}"/>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049431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1AEF6B-F4DF-4AE1-8D29-B8C51E1155C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26C6B55D-147E-468E-80FF-E22F3EA096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F59A3045-48AB-4D33-9AEC-EF83D173A6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02A0BB2-9A54-481C-82DE-712E691D93AF}"/>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6" name="Нижний колонтитул 5">
            <a:extLst>
              <a:ext uri="{FF2B5EF4-FFF2-40B4-BE49-F238E27FC236}">
                <a16:creationId xmlns:a16="http://schemas.microsoft.com/office/drawing/2014/main" id="{F961FDD7-C4B0-4552-95E5-F9D04194791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56D23BC-DFCF-41EC-B32B-D0E000CAFD4B}"/>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960053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F55757-7E7D-4AA5-AA9E-0E1AEF87103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64ADFEFC-194E-4833-921F-DF8D3B2FCD6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0B2DE60-A88B-4221-85E3-55F0ED9662F3}"/>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EDBAD48E-6FE7-4147-9F07-8E397955D8F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2DB7DC-A22E-4C47-9E0E-4D152B45073A}"/>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51667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009E638-1351-4744-B912-EB4E1F1EE2C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825B7B62-E6E9-49CA-9D51-F887E92D6E07}"/>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10D14B4-8568-435E-BADB-00DC5AE52CD2}"/>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634C555E-5F22-4F72-9D36-9DDB9FAB980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8C3F2F9-A068-4A92-847F-2775A902306A}"/>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982385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69DB60-7A53-43EF-83F1-E5BF6466D6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931DF750-7D48-4EF7-BA9C-B69FCE045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B019228-0513-40EE-8935-669D5DC168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2AB5F88A-6028-40EB-B98D-93EDD78B83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E4FEEFF-FE94-45BF-A5F8-DA0BC0419C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9044DD-A7DA-47EE-9607-DB81CED6F256}" type="slidenum">
              <a:rPr lang="ru-RU" smtClean="0"/>
              <a:t>‹#›</a:t>
            </a:fld>
            <a:endParaRPr lang="ru-RU"/>
          </a:p>
        </p:txBody>
      </p:sp>
    </p:spTree>
    <p:extLst>
      <p:ext uri="{BB962C8B-B14F-4D97-AF65-F5344CB8AC3E}">
        <p14:creationId xmlns:p14="http://schemas.microsoft.com/office/powerpoint/2010/main" val="2469062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C0E967-03ED-4CF7-BF23-35E92800031C}"/>
              </a:ext>
            </a:extLst>
          </p:cNvPr>
          <p:cNvSpPr>
            <a:spLocks noGrp="1"/>
          </p:cNvSpPr>
          <p:nvPr>
            <p:ph type="ctrTitle"/>
          </p:nvPr>
        </p:nvSpPr>
        <p:spPr/>
        <p:txBody>
          <a:bodyPr>
            <a:normAutofit fontScale="90000"/>
          </a:bodyPr>
          <a:lstStyle/>
          <a:p>
            <a:r>
              <a:rPr lang="kk-KZ" dirty="0">
                <a:latin typeface="Bahnschrift SemiBold Condensed" panose="020B0502040204020203" pitchFamily="34" charset="0"/>
              </a:rPr>
              <a:t>Топырақтардың физикалық қасиеттері және олардың көрсеткіштері</a:t>
            </a:r>
            <a:endParaRPr lang="ru-RU" dirty="0">
              <a:latin typeface="Bahnschrift SemiBold Condensed" panose="020B0502040204020203" pitchFamily="34" charset="0"/>
            </a:endParaRPr>
          </a:p>
        </p:txBody>
      </p:sp>
      <p:sp>
        <p:nvSpPr>
          <p:cNvPr id="3" name="Подзаголовок 2">
            <a:extLst>
              <a:ext uri="{FF2B5EF4-FFF2-40B4-BE49-F238E27FC236}">
                <a16:creationId xmlns:a16="http://schemas.microsoft.com/office/drawing/2014/main" id="{A8F45B9D-0008-4728-A3F6-032FDA983E45}"/>
              </a:ext>
            </a:extLst>
          </p:cNvPr>
          <p:cNvSpPr>
            <a:spLocks noGrp="1"/>
          </p:cNvSpPr>
          <p:nvPr>
            <p:ph type="subTitle" idx="1"/>
          </p:nvPr>
        </p:nvSpPr>
        <p:spPr/>
        <p:txBody>
          <a:bodyPr>
            <a:normAutofit/>
          </a:bodyPr>
          <a:lstStyle/>
          <a:p>
            <a:r>
              <a:rPr lang="kk-KZ" sz="3600" dirty="0"/>
              <a:t>Топырақтардың физикалық қасиеттері</a:t>
            </a:r>
            <a:endParaRPr lang="ru-RU" sz="3600" dirty="0"/>
          </a:p>
        </p:txBody>
      </p:sp>
    </p:spTree>
    <p:extLst>
      <p:ext uri="{BB962C8B-B14F-4D97-AF65-F5344CB8AC3E}">
        <p14:creationId xmlns:p14="http://schemas.microsoft.com/office/powerpoint/2010/main" val="1555926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82E937C-0830-4D19-A971-64961BA82D2A}"/>
              </a:ext>
            </a:extLst>
          </p:cNvPr>
          <p:cNvPicPr>
            <a:picLocks noGrp="1" noChangeAspect="1"/>
          </p:cNvPicPr>
          <p:nvPr>
            <p:ph idx="4294967295"/>
          </p:nvPr>
        </p:nvPicPr>
        <p:blipFill rotWithShape="1">
          <a:blip r:embed="rId2">
            <a:extLst>
              <a:ext uri="{28A0092B-C50C-407E-A947-70E740481C1C}">
                <a14:useLocalDpi xmlns:a14="http://schemas.microsoft.com/office/drawing/2010/main" val="0"/>
              </a:ext>
            </a:extLst>
          </a:blip>
          <a:srcRect l="18238" r="8427"/>
          <a:stretch/>
        </p:blipFill>
        <p:spPr>
          <a:xfrm>
            <a:off x="1446245" y="700088"/>
            <a:ext cx="8621486" cy="5476875"/>
          </a:xfrm>
        </p:spPr>
      </p:pic>
      <p:sp>
        <p:nvSpPr>
          <p:cNvPr id="2" name="Левая фигурная скобка 1">
            <a:extLst>
              <a:ext uri="{FF2B5EF4-FFF2-40B4-BE49-F238E27FC236}">
                <a16:creationId xmlns:a16="http://schemas.microsoft.com/office/drawing/2014/main" id="{3811BCCD-AFE2-4FE1-9481-762B5C95B830}"/>
              </a:ext>
            </a:extLst>
          </p:cNvPr>
          <p:cNvSpPr/>
          <p:nvPr/>
        </p:nvSpPr>
        <p:spPr>
          <a:xfrm>
            <a:off x="914400" y="1035699"/>
            <a:ext cx="388714" cy="2155370"/>
          </a:xfrm>
          <a:prstGeom prst="leftBrace">
            <a:avLst/>
          </a:prstGeom>
          <a:noFill/>
          <a:ln w="571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ru-RU" dirty="0"/>
          </a:p>
        </p:txBody>
      </p:sp>
    </p:spTree>
    <p:extLst>
      <p:ext uri="{BB962C8B-B14F-4D97-AF65-F5344CB8AC3E}">
        <p14:creationId xmlns:p14="http://schemas.microsoft.com/office/powerpoint/2010/main" val="3859243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C1734E-9398-4789-AB9D-CC066790887D}"/>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4D05A5CF-5A81-442C-B702-E269C5CC7249}"/>
              </a:ext>
            </a:extLst>
          </p:cNvPr>
          <p:cNvSpPr>
            <a:spLocks noGrp="1"/>
          </p:cNvSpPr>
          <p:nvPr>
            <p:ph idx="1"/>
          </p:nvPr>
        </p:nvSpPr>
        <p:spPr/>
        <p:txBody>
          <a:bodyPr/>
          <a:lstStyle/>
          <a:p>
            <a:r>
              <a:rPr lang="kk-KZ" dirty="0">
                <a:latin typeface="Times New Roman" panose="02020603050405020304" pitchFamily="18" charset="0"/>
                <a:cs typeface="Times New Roman" panose="02020603050405020304" pitchFamily="18" charset="0"/>
              </a:rPr>
              <a:t>Топырақтардың физикалық қасиеттерінің негізгі көрсеткіштеріне </a:t>
            </a:r>
            <a:r>
              <a:rPr lang="kk-KZ" b="1" dirty="0">
                <a:latin typeface="Times New Roman" panose="02020603050405020304" pitchFamily="18" charset="0"/>
                <a:cs typeface="Times New Roman" panose="02020603050405020304" pitchFamily="18" charset="0"/>
              </a:rPr>
              <a:t>топырақтың қатты бөлшектер тығыздығы</a:t>
            </a:r>
            <a:r>
              <a:rPr lang="kk-KZ" b="1"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t>
            </a:r>
            <a:r>
              <a:rPr lang="en-US" sz="1800" i="1" dirty="0" err="1">
                <a:latin typeface="Times New Roman" panose="02020603050405020304" pitchFamily="18" charset="0"/>
                <a:cs typeface="Times New Roman" panose="02020603050405020304" pitchFamily="18" charset="0"/>
              </a:rPr>
              <a:t>s</a:t>
            </a:r>
            <a:r>
              <a:rPr lang="kk-KZ" dirty="0">
                <a:latin typeface="Times New Roman" panose="02020603050405020304" pitchFamily="18" charset="0"/>
                <a:cs typeface="Times New Roman" panose="02020603050405020304" pitchFamily="18" charset="0"/>
              </a:rPr>
              <a:t>, </a:t>
            </a:r>
            <a:r>
              <a:rPr lang="kk-KZ" b="1" dirty="0">
                <a:latin typeface="Times New Roman" panose="02020603050405020304" pitchFamily="18" charset="0"/>
                <a:cs typeface="Times New Roman" panose="02020603050405020304" pitchFamily="18" charset="0"/>
              </a:rPr>
              <a:t>топырақтың тығыздығы</a:t>
            </a:r>
            <a:r>
              <a:rPr lang="kk-KZ"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p</a:t>
            </a:r>
            <a:r>
              <a:rPr lang="kk-KZ" dirty="0">
                <a:latin typeface="Times New Roman" panose="02020603050405020304" pitchFamily="18" charset="0"/>
                <a:cs typeface="Times New Roman" panose="02020603050405020304" pitchFamily="18" charset="0"/>
              </a:rPr>
              <a:t>, </a:t>
            </a:r>
            <a:r>
              <a:rPr lang="kk-KZ" b="1" dirty="0">
                <a:latin typeface="Times New Roman" panose="02020603050405020304" pitchFamily="18" charset="0"/>
                <a:cs typeface="Times New Roman" panose="02020603050405020304" pitchFamily="18" charset="0"/>
              </a:rPr>
              <a:t>табиғи ылғалдылығы </a:t>
            </a:r>
            <a:r>
              <a:rPr lang="en-US" i="1" dirty="0">
                <a:latin typeface="Times New Roman" panose="02020603050405020304" pitchFamily="18" charset="0"/>
                <a:cs typeface="Times New Roman" panose="02020603050405020304" pitchFamily="18" charset="0"/>
              </a:rPr>
              <a:t>w</a:t>
            </a:r>
            <a:r>
              <a:rPr lang="kk-KZ" dirty="0">
                <a:latin typeface="Times New Roman" panose="02020603050405020304" pitchFamily="18" charset="0"/>
                <a:cs typeface="Times New Roman" panose="02020603050405020304" pitchFamily="18" charset="0"/>
              </a:rPr>
              <a:t>, 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ша</a:t>
            </a:r>
            <a:r>
              <a:rPr lang="kk-KZ" dirty="0">
                <a:latin typeface="Times New Roman" panose="02020603050405020304" pitchFamily="18" charset="0"/>
                <a:cs typeface="Times New Roman" panose="02020603050405020304" pitchFamily="18" charset="0"/>
              </a:rPr>
              <a:t>ңды-балшықты топырақтар үшін </a:t>
            </a:r>
            <a:r>
              <a:rPr lang="kk-KZ" b="1" dirty="0">
                <a:latin typeface="Times New Roman" panose="02020603050405020304" pitchFamily="18" charset="0"/>
                <a:cs typeface="Times New Roman" panose="02020603050405020304" pitchFamily="18" charset="0"/>
              </a:rPr>
              <a:t>аққыштық шегіндегі ылғалдылық </a:t>
            </a:r>
            <a:r>
              <a:rPr lang="en-US" i="1" dirty="0" err="1">
                <a:latin typeface="Times New Roman" panose="02020603050405020304" pitchFamily="18" charset="0"/>
                <a:cs typeface="Times New Roman" panose="02020603050405020304" pitchFamily="18" charset="0"/>
              </a:rPr>
              <a:t>w</a:t>
            </a:r>
            <a:r>
              <a:rPr lang="en-US" sz="1600" i="1" dirty="0" err="1">
                <a:latin typeface="Times New Roman" panose="02020603050405020304" pitchFamily="18" charset="0"/>
                <a:cs typeface="Times New Roman" panose="02020603050405020304" pitchFamily="18" charset="0"/>
              </a:rPr>
              <a:t>L</a:t>
            </a:r>
            <a:r>
              <a:rPr lang="kk-KZ" dirty="0">
                <a:latin typeface="Times New Roman" panose="02020603050405020304" pitchFamily="18" charset="0"/>
                <a:cs typeface="Times New Roman" panose="02020603050405020304" pitchFamily="18" charset="0"/>
              </a:rPr>
              <a:t>,  </a:t>
            </a:r>
            <a:r>
              <a:rPr lang="kk-KZ" b="1" dirty="0">
                <a:latin typeface="Times New Roman" panose="02020603050405020304" pitchFamily="18" charset="0"/>
                <a:cs typeface="Times New Roman" panose="02020603050405020304" pitchFamily="18" charset="0"/>
              </a:rPr>
              <a:t>илену шегіндегі ылғылдылық</a:t>
            </a:r>
            <a:r>
              <a:rPr lang="kk-KZ"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w</a:t>
            </a:r>
            <a:r>
              <a:rPr lang="en-US" sz="1600" i="1" dirty="0">
                <a:latin typeface="Times New Roman" panose="02020603050405020304" pitchFamily="18" charset="0"/>
                <a:cs typeface="Times New Roman" panose="02020603050405020304" pitchFamily="18" charset="0"/>
              </a:rPr>
              <a:t>p</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жатады</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5649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A35B6606-28C1-421F-8E4F-1D4B32DD4051}"/>
              </a:ext>
            </a:extLst>
          </p:cNvPr>
          <p:cNvSpPr>
            <a:spLocks noGrp="1"/>
          </p:cNvSpPr>
          <p:nvPr>
            <p:ph type="title"/>
          </p:nvPr>
        </p:nvSpPr>
        <p:spPr>
          <a:xfrm>
            <a:off x="838200" y="365126"/>
            <a:ext cx="10515600" cy="315912"/>
          </a:xfrm>
        </p:spPr>
        <p:txBody>
          <a:bodyPr>
            <a:normAutofit fontScale="90000"/>
          </a:bodyPr>
          <a:lstStyle/>
          <a:p>
            <a:endParaRPr lang="ru-RU" dirty="0"/>
          </a:p>
        </p:txBody>
      </p:sp>
      <mc:AlternateContent xmlns:mc="http://schemas.openxmlformats.org/markup-compatibility/2006">
        <mc:Choice xmlns:a14="http://schemas.microsoft.com/office/drawing/2010/main" Requires="a14">
          <p:sp>
            <p:nvSpPr>
              <p:cNvPr id="3" name="Объект 2">
                <a:extLst>
                  <a:ext uri="{FF2B5EF4-FFF2-40B4-BE49-F238E27FC236}">
                    <a16:creationId xmlns:a16="http://schemas.microsoft.com/office/drawing/2014/main" id="{DE47FAAA-DE17-478F-8251-E00CF8FC213E}"/>
                  </a:ext>
                </a:extLst>
              </p:cNvPr>
              <p:cNvSpPr>
                <a:spLocks noGrp="1"/>
              </p:cNvSpPr>
              <p:nvPr>
                <p:ph idx="1"/>
              </p:nvPr>
            </p:nvSpPr>
            <p:spPr>
              <a:xfrm>
                <a:off x="838200" y="858416"/>
                <a:ext cx="10515600" cy="5318547"/>
              </a:xfrm>
            </p:spPr>
            <p:txBody>
              <a:bodyPr>
                <a:normAutofit lnSpcReduction="10000"/>
              </a:bodyPr>
              <a:lstStyle/>
              <a:p>
                <a:r>
                  <a:rPr lang="ru-RU" sz="2400" i="1" dirty="0">
                    <a:latin typeface="Times New Roman" panose="02020603050405020304" pitchFamily="18" charset="0"/>
                    <a:cs typeface="Times New Roman" panose="02020603050405020304" pitchFamily="18" charset="0"/>
                  </a:rPr>
                  <a:t>Топыра</a:t>
                </a:r>
                <a:r>
                  <a:rPr lang="kk-KZ" sz="2400" i="1" dirty="0">
                    <a:latin typeface="Times New Roman" panose="02020603050405020304" pitchFamily="18" charset="0"/>
                    <a:cs typeface="Times New Roman" panose="02020603050405020304" pitchFamily="18" charset="0"/>
                  </a:rPr>
                  <a:t>қ бөлшектерінің  тығыздығы</a:t>
                </a:r>
                <a:r>
                  <a:rPr lang="en-US" sz="2400" b="0" i="1" dirty="0">
                    <a:latin typeface="Times New Roman" panose="02020603050405020304" pitchFamily="18" charset="0"/>
                    <a:cs typeface="Times New Roman" panose="02020603050405020304" pitchFamily="18" charset="0"/>
                  </a:rPr>
                  <a:t> </a:t>
                </a:r>
                <a14:m>
                  <m:oMath xmlns:m="http://schemas.openxmlformats.org/officeDocument/2006/math">
                    <m:r>
                      <a:rPr lang="en-US" sz="1800" b="0" i="1" smtClean="0">
                        <a:latin typeface="Cambria Math" panose="02040503050406030204" pitchFamily="18" charset="0"/>
                      </a:rPr>
                      <m:t>𝑝𝑠</m:t>
                    </m:r>
                  </m:oMath>
                </a14:m>
                <a:r>
                  <a:rPr lang="kk-KZ" sz="2400" dirty="0">
                    <a:latin typeface="Times New Roman" panose="02020603050405020304" pitchFamily="18" charset="0"/>
                    <a:cs typeface="Times New Roman" panose="02020603050405020304" pitchFamily="18" charset="0"/>
                  </a:rPr>
                  <a:t> деп топырақтың кеуексіз тығыз күйіндегі белгілі бір көлемдегі массасын айтады. </a:t>
                </a:r>
              </a:p>
              <a:p>
                <a14:m>
                  <m:oMath xmlns:m="http://schemas.openxmlformats.org/officeDocument/2006/math">
                    <m:r>
                      <a:rPr lang="en-US" sz="3200" b="0" i="1" smtClean="0">
                        <a:latin typeface="Cambria Math" panose="02040503050406030204" pitchFamily="18" charset="0"/>
                      </a:rPr>
                      <m:t>𝑝𝑠</m:t>
                    </m:r>
                    <m:r>
                      <a:rPr lang="en-US" sz="3200" i="1" smtClean="0">
                        <a:latin typeface="Cambria Math" panose="02040503050406030204" pitchFamily="18" charset="0"/>
                      </a:rPr>
                      <m:t>=</m:t>
                    </m:r>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𝑚𝑠</m:t>
                        </m:r>
                      </m:num>
                      <m:den>
                        <m:r>
                          <a:rPr lang="en-US" sz="3200" b="0" i="1" smtClean="0">
                            <a:latin typeface="Cambria Math" panose="02040503050406030204" pitchFamily="18" charset="0"/>
                          </a:rPr>
                          <m:t>𝑉𝑠</m:t>
                        </m:r>
                      </m:den>
                    </m:f>
                  </m:oMath>
                </a14:m>
                <a:endParaRPr lang="kk-KZ"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Топырақ бөлшектерінің тығыздығы оның минералдық құрамына және топырақтағы ауыр минералдар мөлшеріне тәуелді.</a:t>
                </a:r>
              </a:p>
              <a:p>
                <a:r>
                  <a:rPr lang="kk-KZ" sz="2400" i="1" dirty="0">
                    <a:latin typeface="Times New Roman" panose="02020603050405020304" pitchFamily="18" charset="0"/>
                    <a:cs typeface="Times New Roman" panose="02020603050405020304" pitchFamily="18" charset="0"/>
                  </a:rPr>
                  <a:t>Топырақтың тығыздығы </a:t>
                </a:r>
                <a14:m>
                  <m:oMath xmlns:m="http://schemas.openxmlformats.org/officeDocument/2006/math">
                    <m:r>
                      <a:rPr lang="en-US" sz="2400" b="0" i="1" smtClean="0">
                        <a:latin typeface="Cambria Math" panose="02040503050406030204" pitchFamily="18" charset="0"/>
                      </a:rPr>
                      <m:t>𝑝</m:t>
                    </m:r>
                  </m:oMath>
                </a14:m>
                <a:r>
                  <a:rPr lang="kk-KZ" sz="2400" dirty="0">
                    <a:latin typeface="Times New Roman" panose="02020603050405020304" pitchFamily="18" charset="0"/>
                    <a:cs typeface="Times New Roman" panose="02020603050405020304" pitchFamily="18" charset="0"/>
                  </a:rPr>
                  <a:t> деп  топырақтың табиғи күйіндегі (кеуектігін қоса есептегенде) белгілі бір көлемдегі  массасын айтады.</a:t>
                </a:r>
              </a:p>
              <a:p>
                <a14:m>
                  <m:oMath xmlns:m="http://schemas.openxmlformats.org/officeDocument/2006/math">
                    <m:r>
                      <a:rPr lang="en-US" sz="2400" i="1">
                        <a:latin typeface="Cambria Math" panose="02040503050406030204" pitchFamily="18" charset="0"/>
                      </a:rPr>
                      <m:t>𝑝</m:t>
                    </m:r>
                    <m:r>
                      <a:rPr lang="en-US" sz="2400" i="1">
                        <a:latin typeface="Cambria Math" panose="02040503050406030204" pitchFamily="18" charset="0"/>
                      </a:rPr>
                      <m:t>= </m:t>
                    </m:r>
                    <m:f>
                      <m:fPr>
                        <m:ctrlPr>
                          <a:rPr lang="en-US" sz="2400" i="1">
                            <a:latin typeface="Cambria Math" panose="02040503050406030204" pitchFamily="18" charset="0"/>
                          </a:rPr>
                        </m:ctrlPr>
                      </m:fPr>
                      <m:num>
                        <m:r>
                          <a:rPr lang="en-US" sz="2400" i="1">
                            <a:latin typeface="Cambria Math" panose="02040503050406030204" pitchFamily="18" charset="0"/>
                          </a:rPr>
                          <m:t>𝑚</m:t>
                        </m:r>
                      </m:num>
                      <m:den>
                        <m:r>
                          <a:rPr lang="en-US" sz="2400" i="1">
                            <a:latin typeface="Cambria Math" panose="02040503050406030204" pitchFamily="18" charset="0"/>
                          </a:rPr>
                          <m:t>𝑉</m:t>
                        </m:r>
                      </m:den>
                    </m:f>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𝑚𝑠</m:t>
                        </m:r>
                        <m:r>
                          <a:rPr lang="kk-KZ" sz="2400" b="0" i="1" smtClean="0">
                            <a:latin typeface="Cambria Math" panose="02040503050406030204" pitchFamily="18" charset="0"/>
                          </a:rPr>
                          <m:t>+</m:t>
                        </m:r>
                        <m:r>
                          <a:rPr lang="en-US" sz="2400" b="0" i="1" smtClean="0">
                            <a:latin typeface="Cambria Math" panose="02040503050406030204" pitchFamily="18" charset="0"/>
                          </a:rPr>
                          <m:t>𝑚𝑤</m:t>
                        </m:r>
                      </m:num>
                      <m:den>
                        <m:r>
                          <a:rPr lang="en-US" sz="2400" i="1">
                            <a:latin typeface="Cambria Math" panose="02040503050406030204" pitchFamily="18" charset="0"/>
                          </a:rPr>
                          <m:t>𝑉𝑠</m:t>
                        </m:r>
                        <m:r>
                          <a:rPr lang="en-US" sz="2400" b="0" i="1" smtClean="0">
                            <a:latin typeface="Cambria Math" panose="02040503050406030204" pitchFamily="18" charset="0"/>
                          </a:rPr>
                          <m:t>+</m:t>
                        </m:r>
                        <m:r>
                          <a:rPr lang="en-US" sz="2400" b="0" i="1" smtClean="0">
                            <a:latin typeface="Cambria Math" panose="02040503050406030204" pitchFamily="18" charset="0"/>
                          </a:rPr>
                          <m:t>𝑉𝑤</m:t>
                        </m:r>
                      </m:den>
                    </m:f>
                  </m:oMath>
                </a14:m>
                <a:endParaRPr lang="en-US" sz="2400" dirty="0">
                  <a:latin typeface="Times New Roman" panose="02020603050405020304" pitchFamily="18" charset="0"/>
                  <a:cs typeface="Times New Roman" panose="02020603050405020304" pitchFamily="18" charset="0"/>
                </a:endParaRPr>
              </a:p>
              <a:p>
                <a:pPr marL="0" indent="0">
                  <a:buNone/>
                </a:pPr>
                <a:r>
                  <a:rPr lang="kk-KZ" sz="2400" dirty="0">
                    <a:latin typeface="Times New Roman" panose="02020603050405020304" pitchFamily="18" charset="0"/>
                    <a:cs typeface="Times New Roman" panose="02020603050405020304" pitchFamily="18" charset="0"/>
                  </a:rPr>
                  <a:t>Топырақтың тығыздығын білу өте маңызды. Мысалы, оның  мәні келесі сұрақтарды шешуге қажет: тірек қабырғаға әсер ететін  жердің қысымын есептеу; ғимараттардың шөгуін есептеу; топырақтағы табиғи қысымды аңықтау т.б. Топырақтың тығыздығы өзгергіш шама топырақтың пайда болу табиғатына және ылғалдылығына тәуелді. </a:t>
                </a:r>
                <a:endParaRPr lang="en-US" sz="2400" dirty="0">
                  <a:latin typeface="Times New Roman" panose="02020603050405020304" pitchFamily="18" charset="0"/>
                  <a:cs typeface="Times New Roman" panose="02020603050405020304" pitchFamily="18" charset="0"/>
                </a:endParaRPr>
              </a:p>
            </p:txBody>
          </p:sp>
        </mc:Choice>
        <mc:Fallback>
          <p:sp>
            <p:nvSpPr>
              <p:cNvPr id="3" name="Объект 2">
                <a:extLst>
                  <a:ext uri="{FF2B5EF4-FFF2-40B4-BE49-F238E27FC236}">
                    <a16:creationId xmlns:a16="http://schemas.microsoft.com/office/drawing/2014/main" id="{DE47FAAA-DE17-478F-8251-E00CF8FC213E}"/>
                  </a:ext>
                </a:extLst>
              </p:cNvPr>
              <p:cNvSpPr>
                <a:spLocks noGrp="1" noRot="1" noChangeAspect="1" noMove="1" noResize="1" noEditPoints="1" noAdjustHandles="1" noChangeArrowheads="1" noChangeShapeType="1" noTextEdit="1"/>
              </p:cNvSpPr>
              <p:nvPr>
                <p:ph idx="1"/>
              </p:nvPr>
            </p:nvSpPr>
            <p:spPr>
              <a:xfrm>
                <a:off x="838200" y="858416"/>
                <a:ext cx="10515600" cy="5318547"/>
              </a:xfrm>
              <a:blipFill>
                <a:blip r:embed="rId2"/>
                <a:stretch>
                  <a:fillRect l="-928" t="-2294"/>
                </a:stretch>
              </a:blipFill>
            </p:spPr>
            <p:txBody>
              <a:bodyPr/>
              <a:lstStyle/>
              <a:p>
                <a:r>
                  <a:rPr lang="ru-RU">
                    <a:noFill/>
                  </a:rPr>
                  <a:t> </a:t>
                </a:r>
              </a:p>
            </p:txBody>
          </p:sp>
        </mc:Fallback>
      </mc:AlternateContent>
    </p:spTree>
    <p:extLst>
      <p:ext uri="{BB962C8B-B14F-4D97-AF65-F5344CB8AC3E}">
        <p14:creationId xmlns:p14="http://schemas.microsoft.com/office/powerpoint/2010/main" val="864573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747A54-EEE0-44F8-8B19-A44EAC0938CB}"/>
              </a:ext>
            </a:extLst>
          </p:cNvPr>
          <p:cNvSpPr>
            <a:spLocks noGrp="1"/>
          </p:cNvSpPr>
          <p:nvPr>
            <p:ph type="title"/>
          </p:nvPr>
        </p:nvSpPr>
        <p:spPr>
          <a:xfrm>
            <a:off x="838200" y="365125"/>
            <a:ext cx="10515600" cy="1118442"/>
          </a:xfrm>
        </p:spPr>
        <p:txBody>
          <a:bodyPr>
            <a:normAutofit fontScale="90000"/>
          </a:bodyPr>
          <a:lstStyle/>
          <a:p>
            <a:r>
              <a:rPr lang="kk-KZ" sz="3100" i="1" dirty="0">
                <a:latin typeface="Times New Roman" panose="02020603050405020304" pitchFamily="18" charset="0"/>
                <a:cs typeface="Times New Roman" panose="02020603050405020304" pitchFamily="18" charset="0"/>
              </a:rPr>
              <a:t>Топырақтың ылғалдылығы </a:t>
            </a:r>
            <a:r>
              <a:rPr lang="en-US" sz="3100" i="1" dirty="0">
                <a:latin typeface="Times New Roman" panose="02020603050405020304" pitchFamily="18" charset="0"/>
                <a:cs typeface="Times New Roman" panose="02020603050405020304" pitchFamily="18" charset="0"/>
              </a:rPr>
              <a:t>w</a:t>
            </a:r>
            <a:r>
              <a:rPr lang="kk-KZ" sz="3100" i="1" dirty="0">
                <a:latin typeface="Times New Roman" panose="02020603050405020304" pitchFamily="18" charset="0"/>
                <a:cs typeface="Times New Roman" panose="02020603050405020304" pitchFamily="18" charset="0"/>
              </a:rPr>
              <a:t>  </a:t>
            </a:r>
            <a:r>
              <a:rPr lang="kk-KZ" sz="3100" dirty="0">
                <a:latin typeface="Times New Roman" panose="02020603050405020304" pitchFamily="18" charset="0"/>
                <a:cs typeface="Times New Roman" panose="02020603050405020304" pitchFamily="18" charset="0"/>
              </a:rPr>
              <a:t>деп топырақ құрамындағы су мөлшерін айтады</a:t>
            </a:r>
            <a:r>
              <a:rPr lang="kk-KZ" dirty="0"/>
              <a:t>. </a:t>
            </a:r>
            <a:endParaRPr lang="ru-RU" dirty="0"/>
          </a:p>
        </p:txBody>
      </p:sp>
      <mc:AlternateContent xmlns:mc="http://schemas.openxmlformats.org/markup-compatibility/2006">
        <mc:Choice xmlns:a14="http://schemas.microsoft.com/office/drawing/2010/main" Requires="a14">
          <p:sp>
            <p:nvSpPr>
              <p:cNvPr id="3" name="Объект 2">
                <a:extLst>
                  <a:ext uri="{FF2B5EF4-FFF2-40B4-BE49-F238E27FC236}">
                    <a16:creationId xmlns:a16="http://schemas.microsoft.com/office/drawing/2014/main" id="{EE38EB9F-1EE3-4251-8DA7-EC1D7C65F2BB}"/>
                  </a:ext>
                </a:extLst>
              </p:cNvPr>
              <p:cNvSpPr>
                <a:spLocks noGrp="1"/>
              </p:cNvSpPr>
              <p:nvPr>
                <p:ph idx="1"/>
              </p:nvPr>
            </p:nvSpPr>
            <p:spPr>
              <a:xfrm>
                <a:off x="838200" y="1632857"/>
                <a:ext cx="10515600" cy="4544106"/>
              </a:xfrm>
            </p:spPr>
            <p:txBody>
              <a:bodyPr>
                <a:normAutofit/>
              </a:bodyPr>
              <a:lstStyle/>
              <a:p>
                <a:r>
                  <a:rPr lang="en-US" sz="2400" b="0" i="1" dirty="0">
                    <a:latin typeface="Times New Roman" panose="02020603050405020304" pitchFamily="18" charset="0"/>
                    <a:cs typeface="Times New Roman" panose="02020603050405020304" pitchFamily="18" charset="0"/>
                  </a:rPr>
                  <a:t>w</a:t>
                </a:r>
                <a:r>
                  <a:rPr lang="en-US" sz="2400" b="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𝑚𝑤</m:t>
                        </m:r>
                      </m:num>
                      <m:den>
                        <m:r>
                          <a:rPr lang="en-US" sz="2400" b="0" i="1" smtClean="0">
                            <a:latin typeface="Cambria Math" panose="02040503050406030204" pitchFamily="18" charset="0"/>
                          </a:rPr>
                          <m:t>𝑚𝑠</m:t>
                        </m:r>
                      </m:den>
                    </m:f>
                    <m:r>
                      <a:rPr lang="en-US" sz="2400" b="0" i="0" smtClean="0">
                        <a:latin typeface="Cambria Math" panose="02040503050406030204" pitchFamily="18" charset="0"/>
                      </a:rPr>
                      <m:t>∗100=</m:t>
                    </m:r>
                    <m:f>
                      <m:fPr>
                        <m:ctrlPr>
                          <a:rPr lang="en-US" sz="2400" i="1">
                            <a:latin typeface="Cambria Math" panose="02040503050406030204" pitchFamily="18" charset="0"/>
                          </a:rPr>
                        </m:ctrlPr>
                      </m:fPr>
                      <m:num>
                        <m:r>
                          <a:rPr lang="en-US" sz="2400" b="0" i="1" smtClean="0">
                            <a:latin typeface="Cambria Math" panose="02040503050406030204" pitchFamily="18" charset="0"/>
                          </a:rPr>
                          <m:t>𝑚</m:t>
                        </m:r>
                        <m:r>
                          <a:rPr lang="en-US" sz="2400" b="0" i="1" smtClean="0">
                            <a:latin typeface="Cambria Math" panose="02040503050406030204" pitchFamily="18" charset="0"/>
                          </a:rPr>
                          <m:t>−</m:t>
                        </m:r>
                        <m:r>
                          <a:rPr lang="en-US" sz="2400" i="1">
                            <a:latin typeface="Cambria Math" panose="02040503050406030204" pitchFamily="18" charset="0"/>
                          </a:rPr>
                          <m:t>𝑚𝑠</m:t>
                        </m:r>
                      </m:num>
                      <m:den>
                        <m:r>
                          <a:rPr lang="en-US" sz="2400" b="0" i="1" smtClean="0">
                            <a:latin typeface="Cambria Math" panose="02040503050406030204" pitchFamily="18" charset="0"/>
                          </a:rPr>
                          <m:t>𝑚</m:t>
                        </m:r>
                        <m:r>
                          <a:rPr lang="en-US" sz="2400" i="1">
                            <a:latin typeface="Cambria Math" panose="02040503050406030204" pitchFamily="18" charset="0"/>
                          </a:rPr>
                          <m:t>𝑠</m:t>
                        </m:r>
                      </m:den>
                    </m:f>
                  </m:oMath>
                </a14:m>
                <a:r>
                  <a:rPr lang="en-US" sz="2400" dirty="0">
                    <a:latin typeface="Times New Roman" panose="02020603050405020304" pitchFamily="18" charset="0"/>
                    <a:cs typeface="Times New Roman" panose="02020603050405020304" pitchFamily="18" charset="0"/>
                  </a:rPr>
                  <a:t>*100</a:t>
                </a:r>
              </a:p>
              <a:p>
                <a:pPr marL="0" indent="0">
                  <a:buNone/>
                </a:pPr>
                <a:r>
                  <a:rPr lang="kk-KZ" sz="2400" dirty="0">
                    <a:latin typeface="Times New Roman" panose="02020603050405020304" pitchFamily="18" charset="0"/>
                    <a:cs typeface="Times New Roman" panose="02020603050405020304" pitchFamily="18" charset="0"/>
                  </a:rPr>
                  <a:t>Топырақтың ылғалдығы оны 105°</a:t>
                </a:r>
                <a:r>
                  <a:rPr lang="en-US" sz="2400" dirty="0">
                    <a:latin typeface="Times New Roman" panose="02020603050405020304" pitchFamily="18" charset="0"/>
                    <a:cs typeface="Times New Roman" panose="02020603050405020304" pitchFamily="18" charset="0"/>
                  </a:rPr>
                  <a:t>C</a:t>
                </a:r>
                <a:r>
                  <a:rPr lang="kk-KZ" sz="2400" dirty="0">
                    <a:latin typeface="Times New Roman" panose="02020603050405020304" pitchFamily="18" charset="0"/>
                    <a:cs typeface="Times New Roman" panose="02020603050405020304" pitchFamily="18" charset="0"/>
                  </a:rPr>
                  <a:t> температурада кептіру алдында және кептіргеннен кейін таразыға тарту нәтижесінде аңықталады.</a:t>
                </a:r>
                <a:endParaRPr lang="ru-RU" sz="2400" dirty="0">
                  <a:latin typeface="Times New Roman" panose="02020603050405020304" pitchFamily="18" charset="0"/>
                  <a:cs typeface="Times New Roman" panose="02020603050405020304" pitchFamily="18" charset="0"/>
                </a:endParaRPr>
              </a:p>
            </p:txBody>
          </p:sp>
        </mc:Choice>
        <mc:Fallback>
          <p:sp>
            <p:nvSpPr>
              <p:cNvPr id="3" name="Объект 2">
                <a:extLst>
                  <a:ext uri="{FF2B5EF4-FFF2-40B4-BE49-F238E27FC236}">
                    <a16:creationId xmlns:a16="http://schemas.microsoft.com/office/drawing/2014/main" id="{EE38EB9F-1EE3-4251-8DA7-EC1D7C65F2BB}"/>
                  </a:ext>
                </a:extLst>
              </p:cNvPr>
              <p:cNvSpPr>
                <a:spLocks noGrp="1" noRot="1" noChangeAspect="1" noMove="1" noResize="1" noEditPoints="1" noAdjustHandles="1" noChangeArrowheads="1" noChangeShapeType="1" noTextEdit="1"/>
              </p:cNvSpPr>
              <p:nvPr>
                <p:ph idx="1"/>
              </p:nvPr>
            </p:nvSpPr>
            <p:spPr>
              <a:xfrm>
                <a:off x="838200" y="1632857"/>
                <a:ext cx="10515600" cy="4544106"/>
              </a:xfrm>
              <a:blipFill>
                <a:blip r:embed="rId2"/>
                <a:stretch>
                  <a:fillRect l="-928" t="-940"/>
                </a:stretch>
              </a:blipFill>
            </p:spPr>
            <p:txBody>
              <a:bodyPr/>
              <a:lstStyle/>
              <a:p>
                <a:r>
                  <a:rPr lang="ru-RU">
                    <a:noFill/>
                  </a:rPr>
                  <a:t> </a:t>
                </a:r>
              </a:p>
            </p:txBody>
          </p:sp>
        </mc:Fallback>
      </mc:AlternateContent>
    </p:spTree>
    <p:extLst>
      <p:ext uri="{BB962C8B-B14F-4D97-AF65-F5344CB8AC3E}">
        <p14:creationId xmlns:p14="http://schemas.microsoft.com/office/powerpoint/2010/main" val="4118307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104FC2-EEFC-4B33-B1EB-F3141739CB4F}"/>
              </a:ext>
            </a:extLst>
          </p:cNvPr>
          <p:cNvSpPr>
            <a:spLocks noGrp="1"/>
          </p:cNvSpPr>
          <p:nvPr>
            <p:ph type="title"/>
          </p:nvPr>
        </p:nvSpPr>
        <p:spPr/>
        <p:txBody>
          <a:bodyPr>
            <a:normAutofit/>
          </a:bodyPr>
          <a:lstStyle/>
          <a:p>
            <a:r>
              <a:rPr lang="kk-KZ" sz="2800" dirty="0">
                <a:latin typeface="Times New Roman" panose="02020603050405020304" pitchFamily="18" charset="0"/>
                <a:cs typeface="Times New Roman" panose="02020603050405020304" pitchFamily="18" charset="0"/>
              </a:rPr>
              <a:t>Шаңды-балшықты топырақтар үшін  тәжірибе нәтижелері  бойынша  илемділік шегіне сәйкес ылғалдылықтар (</a:t>
            </a:r>
            <a:r>
              <a:rPr lang="en-US" sz="2800" i="1" dirty="0" err="1">
                <a:latin typeface="Times New Roman" panose="02020603050405020304" pitchFamily="18" charset="0"/>
                <a:cs typeface="Times New Roman" panose="02020603050405020304" pitchFamily="18" charset="0"/>
              </a:rPr>
              <a:t>w</a:t>
            </a:r>
            <a:r>
              <a:rPr lang="en-US" sz="1400" i="1" dirty="0" err="1">
                <a:latin typeface="Times New Roman" panose="02020603050405020304" pitchFamily="18" charset="0"/>
                <a:cs typeface="Times New Roman" panose="02020603050405020304" pitchFamily="18" charset="0"/>
              </a:rPr>
              <a:t>L</a:t>
            </a:r>
            <a:r>
              <a:rPr lang="en-US" sz="2800" i="1" dirty="0" err="1">
                <a:latin typeface="Times New Roman" panose="02020603050405020304" pitchFamily="18" charset="0"/>
                <a:cs typeface="Times New Roman" panose="02020603050405020304" pitchFamily="18" charset="0"/>
              </a:rPr>
              <a:t>,w</a:t>
            </a:r>
            <a:r>
              <a:rPr lang="en-US" sz="1600" i="1" dirty="0" err="1">
                <a:latin typeface="Times New Roman" panose="02020603050405020304" pitchFamily="18" charset="0"/>
                <a:cs typeface="Times New Roman" panose="02020603050405020304" pitchFamily="18" charset="0"/>
              </a:rPr>
              <a:t>p</a:t>
            </a:r>
            <a:r>
              <a:rPr lang="kk-KZ" sz="2800" dirty="0">
                <a:latin typeface="Times New Roman" panose="02020603050405020304" pitchFamily="18" charset="0"/>
                <a:cs typeface="Times New Roman" panose="02020603050405020304" pitchFamily="18" charset="0"/>
              </a:rPr>
              <a:t>)аңықталады.  </a:t>
            </a:r>
            <a:endParaRPr lang="ru-RU" sz="28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0363F518-6A7B-4498-A904-305189A54A1C}"/>
              </a:ext>
            </a:extLst>
          </p:cNvPr>
          <p:cNvSpPr>
            <a:spLocks noGrp="1"/>
          </p:cNvSpPr>
          <p:nvPr>
            <p:ph idx="1"/>
          </p:nvPr>
        </p:nvSpPr>
        <p:spPr/>
        <p:txBody>
          <a:bodyPr>
            <a:normAutofit lnSpcReduction="10000"/>
          </a:bodyPr>
          <a:lstStyle/>
          <a:p>
            <a:r>
              <a:rPr lang="kk-KZ" sz="2000" dirty="0">
                <a:latin typeface="Times New Roman" panose="02020603050405020304" pitchFamily="18" charset="0"/>
                <a:cs typeface="Times New Roman" panose="02020603050405020304" pitchFamily="18" charset="0"/>
              </a:rPr>
              <a:t>Топырақтың илемділік күйден қатты күйге  немесе керісінше  ауысқан кезіне  сәйкес ылғалдылықты  </a:t>
            </a:r>
            <a:r>
              <a:rPr lang="kk-KZ" sz="2000" i="1" dirty="0">
                <a:latin typeface="Times New Roman" panose="02020603050405020304" pitchFamily="18" charset="0"/>
                <a:cs typeface="Times New Roman" panose="02020603050405020304" pitchFamily="18" charset="0"/>
              </a:rPr>
              <a:t>илемділіктің төменгі шегі немесе илену шегіндегі ылғалдылық</a:t>
            </a:r>
            <a:r>
              <a:rPr lang="en-US" sz="2000" i="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w</a:t>
            </a:r>
            <a:r>
              <a:rPr lang="en-US" sz="1600" i="1" dirty="0">
                <a:latin typeface="Times New Roman" panose="02020603050405020304" pitchFamily="18" charset="0"/>
                <a:cs typeface="Times New Roman" panose="02020603050405020304" pitchFamily="18" charset="0"/>
              </a:rPr>
              <a:t>p</a:t>
            </a:r>
            <a:r>
              <a:rPr lang="kk-KZ" sz="2000" dirty="0">
                <a:latin typeface="Times New Roman" panose="02020603050405020304" pitchFamily="18" charset="0"/>
                <a:cs typeface="Times New Roman" panose="02020603050405020304" pitchFamily="18" charset="0"/>
              </a:rPr>
              <a:t>)  деп атайды. </a:t>
            </a:r>
          </a:p>
          <a:p>
            <a:r>
              <a:rPr lang="kk-KZ" sz="2000" dirty="0">
                <a:latin typeface="Times New Roman" panose="02020603050405020304" pitchFamily="18" charset="0"/>
                <a:cs typeface="Times New Roman" panose="02020603050405020304" pitchFamily="18" charset="0"/>
              </a:rPr>
              <a:t>Ал топырақтың илемдік күйден аққыштық  күйге немесе керісінше ауысқан  кезіне сәйкес  ылғалдылықты  </a:t>
            </a:r>
            <a:r>
              <a:rPr lang="kk-KZ" sz="2000" i="1" dirty="0">
                <a:latin typeface="Times New Roman" panose="02020603050405020304" pitchFamily="18" charset="0"/>
                <a:cs typeface="Times New Roman" panose="02020603050405020304" pitchFamily="18" charset="0"/>
              </a:rPr>
              <a:t>илемділіктің жоғарғы шегі </a:t>
            </a:r>
            <a:r>
              <a:rPr lang="kk-KZ" sz="2000" dirty="0">
                <a:latin typeface="Times New Roman" panose="02020603050405020304" pitchFamily="18" charset="0"/>
                <a:cs typeface="Times New Roman" panose="02020603050405020304" pitchFamily="18" charset="0"/>
              </a:rPr>
              <a:t>немесе </a:t>
            </a:r>
            <a:r>
              <a:rPr lang="kk-KZ" sz="2000" i="1" dirty="0">
                <a:latin typeface="Times New Roman" panose="02020603050405020304" pitchFamily="18" charset="0"/>
                <a:cs typeface="Times New Roman" panose="02020603050405020304" pitchFamily="18" charset="0"/>
              </a:rPr>
              <a:t>аққыштық шегіндегі ылғалдылық (</a:t>
            </a:r>
            <a:r>
              <a:rPr lang="en-US" sz="2000" i="1" dirty="0" err="1">
                <a:latin typeface="Times New Roman" panose="02020603050405020304" pitchFamily="18" charset="0"/>
                <a:cs typeface="Times New Roman" panose="02020603050405020304" pitchFamily="18" charset="0"/>
              </a:rPr>
              <a:t>w</a:t>
            </a:r>
            <a:r>
              <a:rPr lang="en-US" sz="1100" i="1" dirty="0" err="1">
                <a:latin typeface="Times New Roman" panose="02020603050405020304" pitchFamily="18" charset="0"/>
                <a:cs typeface="Times New Roman" panose="02020603050405020304" pitchFamily="18" charset="0"/>
              </a:rPr>
              <a:t>L</a:t>
            </a:r>
            <a:r>
              <a:rPr lang="kk-KZ" sz="2000" i="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деп атайды.</a:t>
            </a:r>
          </a:p>
          <a:p>
            <a:pPr marL="0" indent="0">
              <a:buNone/>
            </a:pPr>
            <a:r>
              <a:rPr lang="kk-KZ" sz="2000" dirty="0">
                <a:latin typeface="Times New Roman" panose="02020603050405020304" pitchFamily="18" charset="0"/>
                <a:cs typeface="Times New Roman" panose="02020603050405020304" pitchFamily="18" charset="0"/>
              </a:rPr>
              <a:t> </a:t>
            </a:r>
          </a:p>
          <a:p>
            <a:r>
              <a:rPr lang="kk-KZ" sz="2000" dirty="0">
                <a:latin typeface="Times New Roman" panose="02020603050405020304" pitchFamily="18" charset="0"/>
                <a:cs typeface="Times New Roman" panose="02020603050405020304" pitchFamily="18" charset="0"/>
              </a:rPr>
              <a:t>Ірі сынықты және құмды топырақтарды сипаттайтын негізгі көрсеткіштер тобына  зерттеу нәтижесінде аңықталатын, топырақтың ірілі-ұсақты құрамын жатқызу керек. </a:t>
            </a:r>
          </a:p>
          <a:p>
            <a:r>
              <a:rPr lang="kk-KZ" sz="2000" i="1" dirty="0">
                <a:latin typeface="Times New Roman" panose="02020603050405020304" pitchFamily="18" charset="0"/>
                <a:cs typeface="Times New Roman" panose="02020603050405020304" pitchFamily="18" charset="0"/>
              </a:rPr>
              <a:t>Топырақтың ірілі-ұсақты құрамы </a:t>
            </a:r>
            <a:r>
              <a:rPr lang="kk-KZ" sz="2000" dirty="0">
                <a:latin typeface="Times New Roman" panose="02020603050405020304" pitchFamily="18" charset="0"/>
                <a:cs typeface="Times New Roman" panose="02020603050405020304" pitchFamily="18" charset="0"/>
              </a:rPr>
              <a:t>деп оның құрамына кіретін әр түрлі іріліктегі қатты бөлшектер мөлшерін айтады.  Бұл көрсеткіш топырақтың физикалық қасиетін аңықтайтын аса қажетті фактор болып табылады. Оған топырақтардың келесі физикалық қасиеттері тәуелді болады, мысалы, кеуектілік, сығуғу төзімділік, су өткізгіштік, отыруы, ысырылуға кедергісі т.б. Құмды топырақтардың ірілі-ұсақты құрамы әр түрлі әдәстермен аңықталады: елеуіштен өткізу, ареометрлік талдау, далалық жағдайдағы тәсіл т.б.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1113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76AACB-C657-4E3D-8192-8A92E0757452}"/>
              </a:ext>
            </a:extLst>
          </p:cNvPr>
          <p:cNvSpPr>
            <a:spLocks noGrp="1"/>
          </p:cNvSpPr>
          <p:nvPr>
            <p:ph type="title"/>
          </p:nvPr>
        </p:nvSpPr>
        <p:spPr/>
        <p:txBody>
          <a:bodyPr>
            <a:normAutofit/>
          </a:bodyPr>
          <a:lstStyle/>
          <a:p>
            <a:r>
              <a:rPr lang="ru-RU"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Топыра</a:t>
            </a:r>
            <a:r>
              <a:rPr lang="kk-KZ"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қтардың туынды физикалық қасиеттері</a:t>
            </a:r>
            <a:endPar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837D65E4-457A-4109-A6CC-83B4FB06B289}"/>
              </a:ext>
            </a:extLst>
          </p:cNvPr>
          <p:cNvSpPr>
            <a:spLocks noGrp="1"/>
          </p:cNvSpPr>
          <p:nvPr>
            <p:ph idx="1"/>
          </p:nvPr>
        </p:nvSpPr>
        <p:spPr>
          <a:xfrm>
            <a:off x="838200" y="1816295"/>
            <a:ext cx="10515600" cy="4351338"/>
          </a:xfrm>
        </p:spPr>
        <p:txBody>
          <a:bodyPr>
            <a:normAutofit lnSpcReduction="10000"/>
          </a:bodyPr>
          <a:lstStyle/>
          <a:p>
            <a:r>
              <a:rPr lang="kk-KZ" b="1" dirty="0">
                <a:latin typeface="Times New Roman" panose="02020603050405020304" pitchFamily="18" charset="0"/>
                <a:cs typeface="Times New Roman" panose="02020603050405020304" pitchFamily="18" charset="0"/>
              </a:rPr>
              <a:t>Туынды көрсеткіштер</a:t>
            </a:r>
            <a:r>
              <a:rPr lang="kk-KZ"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құрғақ топырақтың тығыздығы </a:t>
            </a: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kk-KZ" i="1" dirty="0">
                <a:latin typeface="Times New Roman" panose="02020603050405020304" pitchFamily="18" charset="0"/>
                <a:cs typeface="Times New Roman" panose="02020603050405020304" pitchFamily="18" charset="0"/>
              </a:rPr>
              <a:t>, кеуектік </a:t>
            </a:r>
            <a:r>
              <a:rPr lang="en-US" i="1" dirty="0">
                <a:latin typeface="Times New Roman" panose="02020603050405020304" pitchFamily="18" charset="0"/>
                <a:cs typeface="Times New Roman" panose="02020603050405020304" pitchFamily="18" charset="0"/>
              </a:rPr>
              <a:t>n</a:t>
            </a:r>
            <a:r>
              <a:rPr lang="kk-KZ" i="1" dirty="0">
                <a:latin typeface="Times New Roman" panose="02020603050405020304" pitchFamily="18" charset="0"/>
                <a:cs typeface="Times New Roman" panose="02020603050405020304" pitchFamily="18" charset="0"/>
              </a:rPr>
              <a:t>, кеуектік коэффициенті е, ылғалдылық дәрежесі </a:t>
            </a:r>
            <a:r>
              <a:rPr lang="en-US" i="1" dirty="0">
                <a:latin typeface="Times New Roman" panose="02020603050405020304" pitchFamily="18" charset="0"/>
                <a:cs typeface="Times New Roman" panose="02020603050405020304" pitchFamily="18" charset="0"/>
              </a:rPr>
              <a:t>S</a:t>
            </a:r>
            <a:r>
              <a:rPr lang="en-US" sz="2400" i="1" dirty="0">
                <a:latin typeface="Times New Roman" panose="02020603050405020304" pitchFamily="18" charset="0"/>
                <a:cs typeface="Times New Roman" panose="02020603050405020304" pitchFamily="18" charset="0"/>
              </a:rPr>
              <a:t>r</a:t>
            </a:r>
            <a:r>
              <a:rPr lang="kk-KZ" i="1" dirty="0">
                <a:latin typeface="Times New Roman" panose="02020603050405020304" pitchFamily="18" charset="0"/>
                <a:cs typeface="Times New Roman" panose="02020603050405020304" pitchFamily="18" charset="0"/>
              </a:rPr>
              <a:t>, илемдік сан </a:t>
            </a:r>
            <a:r>
              <a:rPr lang="en-US" i="1" dirty="0">
                <a:latin typeface="Times New Roman" panose="02020603050405020304" pitchFamily="18" charset="0"/>
                <a:cs typeface="Times New Roman" panose="02020603050405020304" pitchFamily="18" charset="0"/>
              </a:rPr>
              <a:t>I</a:t>
            </a:r>
            <a:r>
              <a:rPr lang="en-US" sz="2400" i="1" dirty="0">
                <a:latin typeface="Times New Roman" panose="02020603050405020304" pitchFamily="18" charset="0"/>
                <a:cs typeface="Times New Roman" panose="02020603050405020304" pitchFamily="18" charset="0"/>
              </a:rPr>
              <a:t>p</a:t>
            </a:r>
            <a:r>
              <a:rPr lang="kk-KZ" i="1" dirty="0">
                <a:latin typeface="Times New Roman" panose="02020603050405020304" pitchFamily="18" charset="0"/>
                <a:cs typeface="Times New Roman" panose="02020603050405020304" pitchFamily="18" charset="0"/>
              </a:rPr>
              <a:t>, аққыштық көрсеткіш</a:t>
            </a:r>
            <a:r>
              <a:rPr lang="en-US" i="1" dirty="0">
                <a:latin typeface="Times New Roman" panose="02020603050405020304" pitchFamily="18" charset="0"/>
                <a:cs typeface="Times New Roman" panose="02020603050405020304" pitchFamily="18" charset="0"/>
              </a:rPr>
              <a:t> I</a:t>
            </a:r>
            <a:r>
              <a:rPr lang="en-US" sz="1800" i="1" dirty="0">
                <a:latin typeface="Times New Roman" panose="02020603050405020304" pitchFamily="18" charset="0"/>
                <a:cs typeface="Times New Roman" panose="02020603050405020304" pitchFamily="18" charset="0"/>
              </a:rPr>
              <a:t>L</a:t>
            </a:r>
            <a:r>
              <a:rPr lang="kk-KZ" dirty="0">
                <a:latin typeface="Times New Roman" panose="02020603050405020304" pitchFamily="18" charset="0"/>
                <a:cs typeface="Times New Roman" panose="02020603050405020304" pitchFamily="18" charset="0"/>
              </a:rPr>
              <a:t>.</a:t>
            </a:r>
          </a:p>
          <a:p>
            <a:r>
              <a:rPr lang="kk-KZ" i="1" dirty="0">
                <a:latin typeface="Times New Roman" panose="02020603050405020304" pitchFamily="18" charset="0"/>
                <a:cs typeface="Times New Roman" panose="02020603050405020304" pitchFamily="18" charset="0"/>
              </a:rPr>
              <a:t>Құрғақ топырақтың тығыздығы </a:t>
            </a: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kk-KZ" sz="1800" i="1"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қатты  бөлшектер массасының топырақтың бүкіл көлеміне  қатынасы</a:t>
            </a:r>
          </a:p>
          <a:p>
            <a:pPr marL="0" indent="0">
              <a:buNone/>
            </a:pP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a:t>
            </a:r>
            <a:r>
              <a:rPr lang="en-US" sz="1800" i="1" dirty="0" err="1">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/V=</a:t>
            </a:r>
            <a:r>
              <a:rPr lang="en-US" i="1" dirty="0" err="1">
                <a:latin typeface="Times New Roman" panose="02020603050405020304" pitchFamily="18" charset="0"/>
                <a:cs typeface="Times New Roman" panose="02020603050405020304" pitchFamily="18" charset="0"/>
              </a:rPr>
              <a:t>m</a:t>
            </a:r>
            <a:r>
              <a:rPr lang="en-US" sz="2000" i="1" dirty="0" err="1">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V</a:t>
            </a:r>
            <a:r>
              <a:rPr lang="en-US" sz="2000" i="1" dirty="0" err="1">
                <a:latin typeface="Times New Roman" panose="02020603050405020304" pitchFamily="18" charset="0"/>
                <a:cs typeface="Times New Roman" panose="02020603050405020304" pitchFamily="18" charset="0"/>
              </a:rPr>
              <a:t>s</a:t>
            </a:r>
            <a:r>
              <a:rPr lang="en-US" i="1" dirty="0" err="1">
                <a:latin typeface="Times New Roman" panose="02020603050405020304" pitchFamily="18" charset="0"/>
                <a:cs typeface="Times New Roman" panose="02020603050405020304" pitchFamily="18" charset="0"/>
              </a:rPr>
              <a:t>+V</a:t>
            </a:r>
            <a:r>
              <a:rPr lang="en-US" sz="2000" i="1" dirty="0" err="1">
                <a:latin typeface="Times New Roman" panose="02020603050405020304" pitchFamily="18" charset="0"/>
                <a:cs typeface="Times New Roman" panose="02020603050405020304" pitchFamily="18" charset="0"/>
              </a:rPr>
              <a:t>d</a:t>
            </a:r>
            <a:r>
              <a:rPr lang="kk-KZ" i="1" dirty="0">
                <a:latin typeface="Times New Roman" panose="02020603050405020304" pitchFamily="18" charset="0"/>
                <a:cs typeface="Times New Roman" panose="02020603050405020304" pitchFamily="18" charset="0"/>
              </a:rPr>
              <a:t>  </a:t>
            </a:r>
          </a:p>
          <a:p>
            <a:pPr marL="0" indent="0">
              <a:buNone/>
            </a:pPr>
            <a:r>
              <a:rPr lang="kk-KZ" dirty="0">
                <a:latin typeface="Times New Roman" panose="02020603050405020304" pitchFamily="18" charset="0"/>
                <a:cs typeface="Times New Roman" panose="02020603050405020304" pitchFamily="18" charset="0"/>
              </a:rPr>
              <a:t>немесе</a:t>
            </a:r>
            <a:r>
              <a:rPr lang="kk-KZ" i="1" dirty="0">
                <a:latin typeface="Times New Roman" panose="02020603050405020304" pitchFamily="18" charset="0"/>
                <a:cs typeface="Times New Roman" panose="02020603050405020304" pitchFamily="18" charset="0"/>
              </a:rPr>
              <a:t> </a:t>
            </a:r>
          </a:p>
          <a:p>
            <a:pPr marL="0" indent="0">
              <a:buNone/>
            </a:pPr>
            <a:r>
              <a:rPr lang="en-US" i="1" dirty="0">
                <a:latin typeface="Times New Roman" panose="02020603050405020304" pitchFamily="18" charset="0"/>
                <a:cs typeface="Times New Roman" panose="02020603050405020304" pitchFamily="18" charset="0"/>
              </a:rPr>
              <a:t>p</a:t>
            </a:r>
            <a:r>
              <a:rPr lang="en-US" sz="20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=p/1+w </a:t>
            </a:r>
            <a:endParaRPr lang="kk-KZ" i="1"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a:t>
            </a:r>
            <a:r>
              <a:rPr lang="kk-KZ" i="1"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p</a:t>
            </a:r>
            <a:r>
              <a:rPr lang="kk-KZ" i="1"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топырақ тығыздығы,т/м</a:t>
            </a:r>
            <a:r>
              <a:rPr lang="kk-KZ" dirty="0"/>
              <a:t>³</a:t>
            </a:r>
            <a:r>
              <a:rPr lang="kk-KZ" dirty="0">
                <a:latin typeface="Times New Roman" panose="02020603050405020304" pitchFamily="18" charset="0"/>
                <a:cs typeface="Times New Roman" panose="02020603050405020304" pitchFamily="18" charset="0"/>
              </a:rPr>
              <a:t>; </a:t>
            </a:r>
          </a:p>
          <a:p>
            <a:pPr marL="0" indent="0">
              <a:buNone/>
            </a:pPr>
            <a:r>
              <a:rPr lang="en-US" i="1" dirty="0">
                <a:latin typeface="Times New Roman" panose="02020603050405020304" pitchFamily="18" charset="0"/>
                <a:cs typeface="Times New Roman" panose="02020603050405020304" pitchFamily="18" charset="0"/>
              </a:rPr>
              <a:t>w </a:t>
            </a:r>
            <a:r>
              <a:rPr lang="kk-KZ" i="1"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топырақ ылғалдылығы.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8808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AD53A44-DDB7-4BFF-B619-67135AB1B35C}"/>
              </a:ext>
            </a:extLst>
          </p:cNvPr>
          <p:cNvSpPr>
            <a:spLocks noGrp="1"/>
          </p:cNvSpPr>
          <p:nvPr>
            <p:ph type="title"/>
          </p:nvPr>
        </p:nvSpPr>
        <p:spPr/>
        <p:txBody>
          <a:bodyPr>
            <a:normAutofit/>
          </a:bodyPr>
          <a:lstStyle/>
          <a:p>
            <a:r>
              <a:rPr lang="kk-KZ" sz="2400" dirty="0">
                <a:latin typeface="Times New Roman" panose="02020603050405020304" pitchFamily="18" charset="0"/>
                <a:cs typeface="Times New Roman" panose="02020603050405020304" pitchFamily="18" charset="0"/>
              </a:rPr>
              <a:t>Топырақ ылғалдылығын </a:t>
            </a:r>
            <a:r>
              <a:rPr lang="en-US" sz="2400" i="1" dirty="0">
                <a:latin typeface="Times New Roman" panose="02020603050405020304" pitchFamily="18" charset="0"/>
                <a:cs typeface="Times New Roman" panose="02020603050405020304" pitchFamily="18" charset="0"/>
              </a:rPr>
              <a:t>w </a:t>
            </a:r>
            <a:r>
              <a:rPr lang="kk-KZ" sz="2400" dirty="0">
                <a:latin typeface="Times New Roman" panose="02020603050405020304" pitchFamily="18" charset="0"/>
                <a:cs typeface="Times New Roman" panose="02020603050405020304" pitchFamily="18" charset="0"/>
              </a:rPr>
              <a:t>келесі формуламен аңықтауға болады</a:t>
            </a:r>
            <a:endParaRPr lang="ru-RU" sz="24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4A08AC16-BD7D-4791-A3C4-0032A405D0CC}"/>
              </a:ext>
            </a:extLst>
          </p:cNvPr>
          <p:cNvSpPr>
            <a:spLocks noGrp="1"/>
          </p:cNvSpPr>
          <p:nvPr>
            <p:ph idx="1"/>
          </p:nvPr>
        </p:nvSpPr>
        <p:spPr/>
        <p:txBody>
          <a:bodyPr>
            <a:normAutofit lnSpcReduction="10000"/>
          </a:bodyPr>
          <a:lstStyle/>
          <a:p>
            <a:r>
              <a:rPr lang="en-US" sz="2400" i="1" dirty="0">
                <a:latin typeface="Times New Roman" panose="02020603050405020304" pitchFamily="18" charset="0"/>
                <a:cs typeface="Times New Roman" panose="02020603050405020304" pitchFamily="18" charset="0"/>
              </a:rPr>
              <a:t>w=m-</a:t>
            </a:r>
            <a:r>
              <a:rPr lang="en-US" sz="2400" i="1" dirty="0" err="1">
                <a:latin typeface="Times New Roman" panose="02020603050405020304" pitchFamily="18" charset="0"/>
                <a:cs typeface="Times New Roman" panose="02020603050405020304" pitchFamily="18" charset="0"/>
              </a:rPr>
              <a:t>ms</a:t>
            </a:r>
            <a:r>
              <a:rPr lang="en-US" sz="2400" i="1" dirty="0">
                <a:latin typeface="Times New Roman" panose="02020603050405020304" pitchFamily="18" charset="0"/>
                <a:cs typeface="Times New Roman" panose="02020603050405020304" pitchFamily="18" charset="0"/>
              </a:rPr>
              <a:t>/</a:t>
            </a:r>
            <a:r>
              <a:rPr lang="en-US" sz="2400" i="1" dirty="0" err="1">
                <a:latin typeface="Times New Roman" panose="02020603050405020304" pitchFamily="18" charset="0"/>
                <a:cs typeface="Times New Roman" panose="02020603050405020304" pitchFamily="18" charset="0"/>
              </a:rPr>
              <a:t>ms</a:t>
            </a:r>
            <a:r>
              <a:rPr lang="en-US" sz="2400" i="1" dirty="0">
                <a:latin typeface="Times New Roman" panose="02020603050405020304" pitchFamily="18" charset="0"/>
                <a:cs typeface="Times New Roman" panose="02020603050405020304" pitchFamily="18" charset="0"/>
              </a:rPr>
              <a:t>=V*p-V*pd/V*pd</a:t>
            </a:r>
            <a:r>
              <a:rPr lang="en-US" sz="2400" b="1" i="1" dirty="0">
                <a:latin typeface="Times New Roman" panose="02020603050405020304" pitchFamily="18" charset="0"/>
                <a:cs typeface="Times New Roman" panose="02020603050405020304" pitchFamily="18" charset="0"/>
              </a:rPr>
              <a:t>=(pd-p)/pd</a:t>
            </a:r>
          </a:p>
          <a:p>
            <a:endParaRPr lang="en-US"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Топырақтың кеуектілігі </a:t>
            </a:r>
            <a:r>
              <a:rPr lang="en-US" sz="2400" i="1" dirty="0">
                <a:latin typeface="Times New Roman" panose="02020603050405020304" pitchFamily="18" charset="0"/>
                <a:cs typeface="Times New Roman" panose="02020603050405020304" pitchFamily="18" charset="0"/>
              </a:rPr>
              <a:t>n</a:t>
            </a:r>
            <a:r>
              <a:rPr lang="kk-KZ" sz="2400" dirty="0">
                <a:latin typeface="Times New Roman" panose="02020603050405020304" pitchFamily="18" charset="0"/>
                <a:cs typeface="Times New Roman" panose="02020603050405020304" pitchFamily="18" charset="0"/>
              </a:rPr>
              <a:t> деп –топырақтың бірлік көлеміндегі кеуектер көлемін айтады.</a:t>
            </a:r>
          </a:p>
          <a:p>
            <a:r>
              <a:rPr lang="en-US" sz="2400" i="1" dirty="0">
                <a:latin typeface="Times New Roman" panose="02020603050405020304" pitchFamily="18" charset="0"/>
                <a:cs typeface="Times New Roman" panose="02020603050405020304" pitchFamily="18" charset="0"/>
              </a:rPr>
              <a:t>n=V</a:t>
            </a:r>
            <a:r>
              <a:rPr lang="kk-KZ" sz="2400" i="1" dirty="0">
                <a:latin typeface="Times New Roman" panose="02020603050405020304" pitchFamily="18" charset="0"/>
                <a:cs typeface="Times New Roman" panose="02020603050405020304" pitchFamily="18" charset="0"/>
              </a:rPr>
              <a:t>а</a:t>
            </a:r>
            <a:r>
              <a:rPr lang="en-US" sz="2400" i="1" dirty="0">
                <a:latin typeface="Times New Roman" panose="02020603050405020304" pitchFamily="18" charset="0"/>
                <a:cs typeface="Times New Roman" panose="02020603050405020304" pitchFamily="18" charset="0"/>
              </a:rPr>
              <a:t>/V*100</a:t>
            </a:r>
          </a:p>
          <a:p>
            <a:r>
              <a:rPr lang="kk-KZ" sz="2400" dirty="0">
                <a:latin typeface="Times New Roman" panose="02020603050405020304" pitchFamily="18" charset="0"/>
                <a:cs typeface="Times New Roman" panose="02020603050405020304" pitchFamily="18" charset="0"/>
              </a:rPr>
              <a:t>Топырақтың кеуектілік коэффициенті </a:t>
            </a:r>
            <a:r>
              <a:rPr lang="kk-KZ" sz="2400" i="1" dirty="0">
                <a:latin typeface="Times New Roman" panose="02020603050405020304" pitchFamily="18" charset="0"/>
                <a:cs typeface="Times New Roman" panose="02020603050405020304" pitchFamily="18" charset="0"/>
              </a:rPr>
              <a:t>е</a:t>
            </a:r>
            <a:r>
              <a:rPr lang="kk-KZ" sz="2400" dirty="0">
                <a:latin typeface="Times New Roman" panose="02020603050405020304" pitchFamily="18" charset="0"/>
                <a:cs typeface="Times New Roman" panose="02020603050405020304" pitchFamily="18" charset="0"/>
              </a:rPr>
              <a:t>-кеуектер көлемінің түйіршіктер көлеміне қатынасы</a:t>
            </a:r>
          </a:p>
          <a:p>
            <a:r>
              <a:rPr lang="en-US" sz="2400" i="1" dirty="0">
                <a:latin typeface="Times New Roman" panose="02020603050405020304" pitchFamily="18" charset="0"/>
                <a:cs typeface="Times New Roman" panose="02020603050405020304" pitchFamily="18" charset="0"/>
              </a:rPr>
              <a:t>n=</a:t>
            </a:r>
            <a:r>
              <a:rPr lang="en-US" sz="2400" i="1" dirty="0" err="1">
                <a:latin typeface="Times New Roman" panose="02020603050405020304" pitchFamily="18" charset="0"/>
                <a:cs typeface="Times New Roman" panose="02020603050405020304" pitchFamily="18" charset="0"/>
              </a:rPr>
              <a:t>Va</a:t>
            </a:r>
            <a:r>
              <a:rPr lang="en-US" sz="2400" i="1" dirty="0">
                <a:latin typeface="Times New Roman" panose="02020603050405020304" pitchFamily="18" charset="0"/>
                <a:cs typeface="Times New Roman" panose="02020603050405020304" pitchFamily="18" charset="0"/>
              </a:rPr>
              <a:t>/Vs</a:t>
            </a:r>
          </a:p>
          <a:p>
            <a:r>
              <a:rPr lang="kk-KZ" sz="2400" dirty="0">
                <a:latin typeface="Times New Roman" panose="02020603050405020304" pitchFamily="18" charset="0"/>
                <a:cs typeface="Times New Roman" panose="02020603050405020304" pitchFamily="18" charset="0"/>
              </a:rPr>
              <a:t>Үш негізгі физикалық көрсеткіштерді </a:t>
            </a:r>
            <a:r>
              <a:rPr lang="en-US" sz="2400" i="1" dirty="0">
                <a:latin typeface="Times New Roman" panose="02020603050405020304" pitchFamily="18" charset="0"/>
                <a:cs typeface="Times New Roman" panose="02020603050405020304" pitchFamily="18" charset="0"/>
              </a:rPr>
              <a:t>(</a:t>
            </a:r>
            <a:r>
              <a:rPr lang="en-US" sz="2400" i="1" dirty="0" err="1">
                <a:latin typeface="Times New Roman" panose="02020603050405020304" pitchFamily="18" charset="0"/>
                <a:cs typeface="Times New Roman" panose="02020603050405020304" pitchFamily="18" charset="0"/>
              </a:rPr>
              <a:t>ps,w,p</a:t>
            </a:r>
            <a:r>
              <a:rPr lang="en-US" sz="2400" i="1" dirty="0">
                <a:latin typeface="Times New Roman" panose="02020603050405020304" pitchFamily="18" charset="0"/>
                <a:cs typeface="Times New Roman" panose="02020603050405020304" pitchFamily="18" charset="0"/>
              </a:rPr>
              <a:t>)</a:t>
            </a:r>
            <a:r>
              <a:rPr lang="kk-KZ" sz="2400" i="1" dirty="0">
                <a:latin typeface="Times New Roman" panose="02020603050405020304" pitchFamily="18" charset="0"/>
                <a:cs typeface="Times New Roman" panose="02020603050405020304" pitchFamily="18" charset="0"/>
              </a:rPr>
              <a:t> </a:t>
            </a:r>
            <a:r>
              <a:rPr lang="kk-KZ" sz="2400" dirty="0">
                <a:latin typeface="Times New Roman" panose="02020603050405020304" pitchFamily="18" charset="0"/>
                <a:cs typeface="Times New Roman" panose="02020603050405020304" pitchFamily="18" charset="0"/>
              </a:rPr>
              <a:t>біле отырып кеуектілік коэффициентін  келесі формуламен есептейміз </a:t>
            </a:r>
            <a:endParaRPr lang="en-US" sz="2400" dirty="0">
              <a:latin typeface="Times New Roman" panose="02020603050405020304" pitchFamily="18" charset="0"/>
              <a:cs typeface="Times New Roman" panose="02020603050405020304" pitchFamily="18" charset="0"/>
            </a:endParaRPr>
          </a:p>
          <a:p>
            <a:r>
              <a:rPr lang="en-US" sz="2400" i="1" dirty="0">
                <a:latin typeface="Times New Roman" panose="02020603050405020304" pitchFamily="18" charset="0"/>
                <a:cs typeface="Times New Roman" panose="02020603050405020304" pitchFamily="18" charset="0"/>
              </a:rPr>
              <a:t>e=</a:t>
            </a:r>
            <a:r>
              <a:rPr lang="en-US" sz="2400" i="1" dirty="0" err="1">
                <a:latin typeface="Times New Roman" panose="02020603050405020304" pitchFamily="18" charset="0"/>
                <a:cs typeface="Times New Roman" panose="02020603050405020304" pitchFamily="18" charset="0"/>
              </a:rPr>
              <a:t>ps</a:t>
            </a:r>
            <a:r>
              <a:rPr lang="en-US" sz="2400" i="1" dirty="0">
                <a:latin typeface="Times New Roman" panose="02020603050405020304" pitchFamily="18" charset="0"/>
                <a:cs typeface="Times New Roman" panose="02020603050405020304" pitchFamily="18" charset="0"/>
              </a:rPr>
              <a:t>-pd/pd=</a:t>
            </a:r>
            <a:r>
              <a:rPr lang="en-US" sz="2400" i="1" dirty="0" err="1">
                <a:latin typeface="Times New Roman" panose="02020603050405020304" pitchFamily="18" charset="0"/>
                <a:cs typeface="Times New Roman" panose="02020603050405020304" pitchFamily="18" charset="0"/>
              </a:rPr>
              <a:t>ps</a:t>
            </a:r>
            <a:r>
              <a:rPr lang="en-US" sz="2400" i="1" dirty="0">
                <a:latin typeface="Times New Roman" panose="02020603050405020304" pitchFamily="18" charset="0"/>
                <a:cs typeface="Times New Roman" panose="02020603050405020304" pitchFamily="18" charset="0"/>
              </a:rPr>
              <a:t>/p*(1+w)-1</a:t>
            </a:r>
            <a:endParaRPr lang="kk-KZ" sz="2400" i="1" dirty="0">
              <a:latin typeface="Times New Roman" panose="02020603050405020304" pitchFamily="18" charset="0"/>
              <a:cs typeface="Times New Roman" panose="02020603050405020304" pitchFamily="18" charset="0"/>
            </a:endParaRPr>
          </a:p>
          <a:p>
            <a:endParaRPr lang="ru-RU" sz="2000" i="1" dirty="0"/>
          </a:p>
        </p:txBody>
      </p:sp>
    </p:spTree>
    <p:extLst>
      <p:ext uri="{BB962C8B-B14F-4D97-AF65-F5344CB8AC3E}">
        <p14:creationId xmlns:p14="http://schemas.microsoft.com/office/powerpoint/2010/main" val="390800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A00E27-A466-4670-AD06-5EF0DEBF5F50}"/>
              </a:ext>
            </a:extLst>
          </p:cNvPr>
          <p:cNvSpPr>
            <a:spLocks noGrp="1"/>
          </p:cNvSpPr>
          <p:nvPr>
            <p:ph type="title"/>
          </p:nvPr>
        </p:nvSpPr>
        <p:spPr/>
        <p:txBody>
          <a:bodyPr>
            <a:normAutofit/>
          </a:bodyPr>
          <a:lstStyle/>
          <a:p>
            <a:r>
              <a:rPr lang="kk-KZ" sz="2800" dirty="0">
                <a:latin typeface="Times New Roman" panose="02020603050405020304" pitchFamily="18" charset="0"/>
                <a:cs typeface="Times New Roman" panose="02020603050405020304" pitchFamily="18" charset="0"/>
              </a:rPr>
              <a:t>Кеуектілік коэффициенті </a:t>
            </a:r>
            <a:r>
              <a:rPr lang="kk-KZ" sz="2800" i="1" dirty="0">
                <a:latin typeface="Times New Roman" panose="02020603050405020304" pitchFamily="18" charset="0"/>
                <a:cs typeface="Times New Roman" panose="02020603050405020304" pitchFamily="18" charset="0"/>
              </a:rPr>
              <a:t>е</a:t>
            </a:r>
            <a:r>
              <a:rPr lang="kk-KZ" sz="2800" dirty="0">
                <a:latin typeface="Times New Roman" panose="02020603050405020304" pitchFamily="18" charset="0"/>
                <a:cs typeface="Times New Roman" panose="02020603050405020304" pitchFamily="18" charset="0"/>
              </a:rPr>
              <a:t> біле тұра кеуектілікті есептеу мына формуламен </a:t>
            </a:r>
            <a:r>
              <a:rPr lang="kk-KZ" sz="2800" b="1" i="1" dirty="0">
                <a:latin typeface="Times New Roman" panose="02020603050405020304" pitchFamily="18" charset="0"/>
                <a:cs typeface="Times New Roman" panose="02020603050405020304" pitchFamily="18" charset="0"/>
              </a:rPr>
              <a:t> </a:t>
            </a:r>
            <a:r>
              <a:rPr lang="en-US" sz="2800" b="1" i="1" dirty="0">
                <a:latin typeface="Times New Roman" panose="02020603050405020304" pitchFamily="18" charset="0"/>
                <a:cs typeface="Times New Roman" panose="02020603050405020304" pitchFamily="18" charset="0"/>
              </a:rPr>
              <a:t>n=e/1+e</a:t>
            </a:r>
            <a:endParaRPr lang="ru-RU" sz="2800" b="1" i="1"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737394EC-D750-4183-A9E5-693BBA232FC3}"/>
              </a:ext>
            </a:extLst>
          </p:cNvPr>
          <p:cNvSpPr>
            <a:spLocks noGrp="1"/>
          </p:cNvSpPr>
          <p:nvPr>
            <p:ph idx="1"/>
          </p:nvPr>
        </p:nvSpPr>
        <p:spPr/>
        <p:txBody>
          <a:bodyPr/>
          <a:lstStyle/>
          <a:p>
            <a:pPr marL="0" indent="0">
              <a:buNone/>
            </a:pPr>
            <a:r>
              <a:rPr lang="en-US" i="1" dirty="0"/>
              <a:t> </a:t>
            </a:r>
            <a:r>
              <a:rPr lang="en-US" i="1" dirty="0">
                <a:latin typeface="Times New Roman" panose="02020603050405020304" pitchFamily="18" charset="0"/>
                <a:cs typeface="Times New Roman" panose="02020603050405020304" pitchFamily="18" charset="0"/>
              </a:rPr>
              <a:t>T</a:t>
            </a:r>
            <a:r>
              <a:rPr lang="kk-KZ" i="1" dirty="0">
                <a:latin typeface="Times New Roman" panose="02020603050405020304" pitchFamily="18" charset="0"/>
                <a:cs typeface="Times New Roman" panose="02020603050405020304" pitchFamily="18" charset="0"/>
              </a:rPr>
              <a:t>опырақтың ылғалдылық дәрежесі </a:t>
            </a:r>
            <a:r>
              <a:rPr lang="en-US" i="1" dirty="0">
                <a:latin typeface="Times New Roman" panose="02020603050405020304" pitchFamily="18" charset="0"/>
                <a:cs typeface="Times New Roman" panose="02020603050405020304" pitchFamily="18" charset="0"/>
              </a:rPr>
              <a:t>Sr </a:t>
            </a:r>
            <a:r>
              <a:rPr lang="kk-KZ" dirty="0">
                <a:latin typeface="Times New Roman" panose="02020603050405020304" pitchFamily="18" charset="0"/>
                <a:cs typeface="Times New Roman" panose="02020603050405020304" pitchFamily="18" charset="0"/>
              </a:rPr>
              <a:t>деп-топырақ кеуектерінің су мен толтырылу дәрежесін айтады және топырақтың табиғи ылғалдылығының толық ылғал сыйымдылығына қатынасы мен өрнектейді: </a:t>
            </a:r>
            <a:r>
              <a:rPr lang="en-US" b="1" i="1" dirty="0">
                <a:latin typeface="Times New Roman" panose="02020603050405020304" pitchFamily="18" charset="0"/>
                <a:cs typeface="Times New Roman" panose="02020603050405020304" pitchFamily="18" charset="0"/>
              </a:rPr>
              <a:t>Sr = w/</a:t>
            </a:r>
            <a:r>
              <a:rPr lang="en-US" b="1" i="1" dirty="0" err="1">
                <a:latin typeface="Times New Roman" panose="02020603050405020304" pitchFamily="18" charset="0"/>
                <a:cs typeface="Times New Roman" panose="02020603050405020304" pitchFamily="18" charset="0"/>
              </a:rPr>
              <a:t>w</a:t>
            </a:r>
            <a:r>
              <a:rPr lang="en-US" sz="1800" b="1" i="1" dirty="0" err="1">
                <a:latin typeface="Times New Roman" panose="02020603050405020304" pitchFamily="18" charset="0"/>
                <a:cs typeface="Times New Roman" panose="02020603050405020304" pitchFamily="18" charset="0"/>
              </a:rPr>
              <a:t>sat</a:t>
            </a:r>
            <a:endParaRPr lang="en-US" b="1" i="1" dirty="0">
              <a:latin typeface="Times New Roman" panose="02020603050405020304" pitchFamily="18" charset="0"/>
              <a:cs typeface="Times New Roman" panose="02020603050405020304" pitchFamily="18" charset="0"/>
            </a:endParaRPr>
          </a:p>
          <a:p>
            <a:pPr marL="0" indent="0">
              <a:buNone/>
            </a:pPr>
            <a:r>
              <a:rPr lang="ru-RU" dirty="0" err="1">
                <a:latin typeface="Times New Roman" panose="02020603050405020304" pitchFamily="18" charset="0"/>
                <a:cs typeface="Times New Roman" panose="02020603050405020304" pitchFamily="18" charset="0"/>
              </a:rPr>
              <a:t>Толық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ылғал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сыйымдылық</a:t>
            </a:r>
            <a:r>
              <a:rPr lang="ru-RU"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w</a:t>
            </a:r>
            <a:r>
              <a:rPr lang="en-US" sz="2000" i="1" dirty="0" err="1">
                <a:latin typeface="Times New Roman" panose="02020603050405020304" pitchFamily="18" charset="0"/>
                <a:cs typeface="Times New Roman" panose="02020603050405020304" pitchFamily="18" charset="0"/>
              </a:rPr>
              <a:t>sat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топырақтың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барлық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кеуектерінің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түгелдей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қанығуымен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сипатталады</a:t>
            </a:r>
            <a:endParaRPr lang="ru-RU" dirty="0">
              <a:latin typeface="Times New Roman" panose="02020603050405020304" pitchFamily="18" charset="0"/>
              <a:cs typeface="Times New Roman" panose="02020603050405020304" pitchFamily="18" charset="0"/>
            </a:endParaRPr>
          </a:p>
          <a:p>
            <a:pPr marL="0" indent="0">
              <a:buNone/>
            </a:pPr>
            <a:r>
              <a:rPr lang="en-US" i="1" dirty="0" err="1">
                <a:latin typeface="Times New Roman" panose="02020603050405020304" pitchFamily="18" charset="0"/>
                <a:cs typeface="Times New Roman" panose="02020603050405020304" pitchFamily="18" charset="0"/>
              </a:rPr>
              <a:t>w</a:t>
            </a:r>
            <a:r>
              <a:rPr lang="en-US" sz="1800" i="1" dirty="0" err="1">
                <a:latin typeface="Times New Roman" panose="02020603050405020304" pitchFamily="18" charset="0"/>
                <a:cs typeface="Times New Roman" panose="02020603050405020304" pitchFamily="18" charset="0"/>
              </a:rPr>
              <a:t>sat</a:t>
            </a:r>
            <a:r>
              <a:rPr lang="en-US" sz="2800"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=e*p</a:t>
            </a:r>
            <a:r>
              <a:rPr lang="en-US" sz="1800" dirty="0">
                <a:latin typeface="Times New Roman" panose="02020603050405020304" pitchFamily="18" charset="0"/>
                <a:cs typeface="Times New Roman" panose="02020603050405020304" pitchFamily="18" charset="0"/>
              </a:rPr>
              <a:t>w</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p</a:t>
            </a:r>
            <a:r>
              <a:rPr lang="en-US" sz="2000" dirty="0" err="1">
                <a:latin typeface="Times New Roman" panose="02020603050405020304" pitchFamily="18" charset="0"/>
                <a:cs typeface="Times New Roman" panose="02020603050405020304" pitchFamily="18" charset="0"/>
              </a:rPr>
              <a:t>s</a:t>
            </a:r>
            <a:endParaRPr lang="en-US" sz="2000"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  </a:t>
            </a:r>
            <a:r>
              <a:rPr lang="en-US" dirty="0">
                <a:latin typeface="Times New Roman" panose="02020603050405020304" pitchFamily="18" charset="0"/>
                <a:cs typeface="Times New Roman" panose="02020603050405020304" pitchFamily="18" charset="0"/>
              </a:rPr>
              <a:t>p</a:t>
            </a:r>
            <a:r>
              <a:rPr lang="en-US" sz="1800" dirty="0">
                <a:latin typeface="Times New Roman" panose="02020603050405020304" pitchFamily="18" charset="0"/>
                <a:cs typeface="Times New Roman" panose="02020603050405020304" pitchFamily="18" charset="0"/>
              </a:rPr>
              <a:t>w=</a:t>
            </a:r>
            <a:r>
              <a:rPr lang="kk-KZ" dirty="0">
                <a:latin typeface="Times New Roman" panose="02020603050405020304" pitchFamily="18" charset="0"/>
                <a:cs typeface="Times New Roman" panose="02020603050405020304" pitchFamily="18" charset="0"/>
              </a:rPr>
              <a:t>1г/см</a:t>
            </a:r>
            <a:r>
              <a:rPr lang="kk-KZ" dirty="0"/>
              <a:t>³</a:t>
            </a:r>
            <a:r>
              <a:rPr lang="kk-KZ" dirty="0">
                <a:latin typeface="Times New Roman" panose="02020603050405020304" pitchFamily="18" charset="0"/>
                <a:cs typeface="Times New Roman" panose="02020603050405020304" pitchFamily="18" charset="0"/>
              </a:rPr>
              <a:t> – судың тығыздығы</a:t>
            </a:r>
          </a:p>
          <a:p>
            <a:pPr marL="0" indent="0">
              <a:buNone/>
            </a:pPr>
            <a:r>
              <a:rPr lang="kk-KZ" dirty="0">
                <a:latin typeface="Times New Roman" panose="02020603050405020304" pitchFamily="18" charset="0"/>
                <a:cs typeface="Times New Roman" panose="02020603050405020304" pitchFamily="18" charset="0"/>
              </a:rPr>
              <a:t>Сонда формулаға </a:t>
            </a:r>
            <a:r>
              <a:rPr lang="en-US" dirty="0" err="1">
                <a:latin typeface="Times New Roman" panose="02020603050405020304" pitchFamily="18" charset="0"/>
                <a:cs typeface="Times New Roman" panose="02020603050405020304" pitchFamily="18" charset="0"/>
              </a:rPr>
              <a:t>w</a:t>
            </a:r>
            <a:r>
              <a:rPr lang="en-US" sz="2000" dirty="0" err="1">
                <a:latin typeface="Times New Roman" panose="02020603050405020304" pitchFamily="18" charset="0"/>
                <a:cs typeface="Times New Roman" panose="02020603050405020304" pitchFamily="18" charset="0"/>
              </a:rPr>
              <a:t>sat</a:t>
            </a:r>
            <a:r>
              <a:rPr lang="kk-KZ" sz="2000"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мәнін қойсақ </a:t>
            </a:r>
            <a:r>
              <a:rPr lang="en-US" b="1" dirty="0">
                <a:latin typeface="Times New Roman" panose="02020603050405020304" pitchFamily="18" charset="0"/>
                <a:cs typeface="Times New Roman" panose="02020603050405020304" pitchFamily="18" charset="0"/>
              </a:rPr>
              <a:t>Sr=w*</a:t>
            </a:r>
            <a:r>
              <a:rPr lang="en-US" b="1" dirty="0" err="1">
                <a:latin typeface="Times New Roman" panose="02020603050405020304" pitchFamily="18" charset="0"/>
                <a:cs typeface="Times New Roman" panose="02020603050405020304" pitchFamily="18" charset="0"/>
              </a:rPr>
              <a:t>p</a:t>
            </a:r>
            <a:r>
              <a:rPr lang="en-US" sz="1800" b="1" dirty="0" err="1">
                <a:latin typeface="Times New Roman" panose="02020603050405020304" pitchFamily="18" charset="0"/>
                <a:cs typeface="Times New Roman" panose="02020603050405020304" pitchFamily="18" charset="0"/>
              </a:rPr>
              <a:t>s</a:t>
            </a:r>
            <a:r>
              <a:rPr lang="en-US" b="1" dirty="0">
                <a:latin typeface="Times New Roman" panose="02020603050405020304" pitchFamily="18" charset="0"/>
                <a:cs typeface="Times New Roman" panose="02020603050405020304" pitchFamily="18" charset="0"/>
              </a:rPr>
              <a:t>/e-p</a:t>
            </a:r>
            <a:r>
              <a:rPr lang="en-US" sz="1800" b="1" dirty="0">
                <a:latin typeface="Times New Roman" panose="02020603050405020304" pitchFamily="18" charset="0"/>
                <a:cs typeface="Times New Roman" panose="02020603050405020304" pitchFamily="18" charset="0"/>
              </a:rPr>
              <a:t>w</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3693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72DAB2-7D52-48C8-844B-E851109DA69F}"/>
              </a:ext>
            </a:extLst>
          </p:cNvPr>
          <p:cNvSpPr>
            <a:spLocks noGrp="1"/>
          </p:cNvSpPr>
          <p:nvPr>
            <p:ph type="title" idx="4294967295"/>
          </p:nvPr>
        </p:nvSpPr>
        <p:spPr>
          <a:xfrm>
            <a:off x="1390260" y="999607"/>
            <a:ext cx="9125339" cy="1325563"/>
          </a:xfrm>
        </p:spPr>
        <p:txBody>
          <a:bodyPr>
            <a:normAutofit/>
          </a:bodyPr>
          <a:lstStyle/>
          <a:p>
            <a:r>
              <a:rPr lang="kk-KZ" sz="2800" dirty="0">
                <a:latin typeface="Times New Roman" panose="02020603050405020304" pitchFamily="18" charset="0"/>
                <a:cs typeface="Times New Roman" panose="02020603050405020304" pitchFamily="18" charset="0"/>
              </a:rPr>
              <a:t>Илемдік сан </a:t>
            </a:r>
            <a:r>
              <a:rPr lang="en-US" sz="2800" i="1" dirty="0">
                <a:latin typeface="Times New Roman" panose="02020603050405020304" pitchFamily="18" charset="0"/>
                <a:cs typeface="Times New Roman" panose="02020603050405020304" pitchFamily="18" charset="0"/>
              </a:rPr>
              <a:t>Ip</a:t>
            </a:r>
            <a:r>
              <a:rPr lang="kk-KZ" sz="2800" dirty="0">
                <a:latin typeface="Times New Roman" panose="02020603050405020304" pitchFamily="18" charset="0"/>
                <a:cs typeface="Times New Roman" panose="02020603050405020304" pitchFamily="18" charset="0"/>
              </a:rPr>
              <a:t> –шаңды-балшықты топырақтардың шекаралық ылғалдылықтарының айырмасы</a:t>
            </a:r>
            <a:r>
              <a:rPr lang="en-US" sz="2800" dirty="0">
                <a:latin typeface="Times New Roman" panose="02020603050405020304" pitchFamily="18" charset="0"/>
                <a:cs typeface="Times New Roman" panose="02020603050405020304" pitchFamily="18" charset="0"/>
              </a:rPr>
              <a:t>,</a:t>
            </a:r>
            <a:r>
              <a:rPr lang="kk-KZ" sz="2800" dirty="0">
                <a:latin typeface="Times New Roman" panose="02020603050405020304" pitchFamily="18" charset="0"/>
                <a:cs typeface="Times New Roman" panose="02020603050405020304" pitchFamily="18" charset="0"/>
              </a:rPr>
              <a:t> яғни:</a:t>
            </a:r>
            <a:br>
              <a:rPr lang="kk-KZ"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Ip=</a:t>
            </a:r>
            <a:r>
              <a:rPr lang="en-US" sz="2800" i="1" dirty="0" err="1">
                <a:latin typeface="Times New Roman" panose="02020603050405020304" pitchFamily="18" charset="0"/>
                <a:cs typeface="Times New Roman" panose="02020603050405020304" pitchFamily="18" charset="0"/>
              </a:rPr>
              <a:t>w</a:t>
            </a:r>
            <a:r>
              <a:rPr lang="en-US" sz="1400" i="1" dirty="0" err="1">
                <a:latin typeface="Times New Roman" panose="02020603050405020304" pitchFamily="18" charset="0"/>
                <a:cs typeface="Times New Roman" panose="02020603050405020304" pitchFamily="18" charset="0"/>
              </a:rPr>
              <a:t>L</a:t>
            </a:r>
            <a:r>
              <a:rPr lang="en-US" sz="2800" i="1" dirty="0">
                <a:latin typeface="Times New Roman" panose="02020603050405020304" pitchFamily="18" charset="0"/>
                <a:cs typeface="Times New Roman" panose="02020603050405020304" pitchFamily="18" charset="0"/>
              </a:rPr>
              <a:t>-w</a:t>
            </a:r>
            <a:r>
              <a:rPr lang="en-US" sz="2000" i="1" dirty="0">
                <a:latin typeface="Times New Roman" panose="02020603050405020304" pitchFamily="18" charset="0"/>
                <a:cs typeface="Times New Roman" panose="02020603050405020304" pitchFamily="18" charset="0"/>
              </a:rPr>
              <a:t>p</a:t>
            </a:r>
            <a:endParaRPr lang="ru-RU" sz="2800" i="1"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6D1FD924-B957-43EE-8D10-05748E638133}"/>
              </a:ext>
            </a:extLst>
          </p:cNvPr>
          <p:cNvSpPr>
            <a:spLocks noGrp="1"/>
          </p:cNvSpPr>
          <p:nvPr>
            <p:ph idx="4294967295"/>
          </p:nvPr>
        </p:nvSpPr>
        <p:spPr>
          <a:xfrm>
            <a:off x="1138334" y="2603241"/>
            <a:ext cx="9377265" cy="3573722"/>
          </a:xfrm>
        </p:spPr>
        <p:txBody>
          <a:bodyPr>
            <a:normAutofit/>
          </a:bodyPr>
          <a:lstStyle/>
          <a:p>
            <a:pPr marL="0" indent="0">
              <a:buNone/>
            </a:pPr>
            <a:r>
              <a:rPr lang="kk-KZ" dirty="0">
                <a:latin typeface="Times New Roman" panose="02020603050405020304" pitchFamily="18" charset="0"/>
                <a:cs typeface="Times New Roman" panose="02020603050405020304" pitchFamily="18" charset="0"/>
              </a:rPr>
              <a:t>Аққыштық көрсеткіші </a:t>
            </a:r>
            <a:r>
              <a:rPr lang="en-US" i="1" dirty="0">
                <a:latin typeface="Times New Roman" panose="02020603050405020304" pitchFamily="18" charset="0"/>
                <a:cs typeface="Times New Roman" panose="02020603050405020304" pitchFamily="18" charset="0"/>
              </a:rPr>
              <a:t>I</a:t>
            </a:r>
            <a:r>
              <a:rPr lang="en-US" sz="1600" i="1" dirty="0">
                <a:latin typeface="Times New Roman" panose="02020603050405020304" pitchFamily="18" charset="0"/>
                <a:cs typeface="Times New Roman" panose="02020603050405020304" pitchFamily="18" charset="0"/>
              </a:rPr>
              <a:t>L</a:t>
            </a:r>
            <a:r>
              <a:rPr lang="kk-KZ" dirty="0">
                <a:latin typeface="Times New Roman" panose="02020603050405020304" pitchFamily="18" charset="0"/>
                <a:cs typeface="Times New Roman" panose="02020603050405020304" pitchFamily="18" charset="0"/>
              </a:rPr>
              <a:t>-шаңды-балшықты топырақтардың табиғи күйіне баға беру үшін қолданылады</a:t>
            </a:r>
          </a:p>
          <a:p>
            <a:pPr marL="0" indent="0">
              <a:buNone/>
            </a:pPr>
            <a:r>
              <a:rPr lang="kk-KZ"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I</a:t>
            </a:r>
            <a:r>
              <a:rPr lang="en-US" sz="1800" i="1" dirty="0">
                <a:latin typeface="Times New Roman" panose="02020603050405020304" pitchFamily="18" charset="0"/>
                <a:cs typeface="Times New Roman" panose="02020603050405020304" pitchFamily="18" charset="0"/>
              </a:rPr>
              <a:t>L</a:t>
            </a:r>
            <a:r>
              <a:rPr lang="en-US" i="1" dirty="0">
                <a:latin typeface="Times New Roman" panose="02020603050405020304" pitchFamily="18" charset="0"/>
                <a:cs typeface="Times New Roman" panose="02020603050405020304" pitchFamily="18" charset="0"/>
              </a:rPr>
              <a:t>=w-w</a:t>
            </a:r>
            <a:r>
              <a:rPr lang="en-US" sz="2000" i="1" dirty="0">
                <a:latin typeface="Times New Roman" panose="02020603050405020304" pitchFamily="18" charset="0"/>
                <a:cs typeface="Times New Roman" panose="02020603050405020304" pitchFamily="18" charset="0"/>
              </a:rPr>
              <a:t>p</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w</a:t>
            </a:r>
            <a:r>
              <a:rPr lang="en-US" sz="1400" i="1" dirty="0" err="1">
                <a:latin typeface="Times New Roman" panose="02020603050405020304" pitchFamily="18" charset="0"/>
                <a:cs typeface="Times New Roman" panose="02020603050405020304" pitchFamily="18" charset="0"/>
              </a:rPr>
              <a:t>L</a:t>
            </a:r>
            <a:r>
              <a:rPr lang="en-US" i="1" dirty="0">
                <a:latin typeface="Times New Roman" panose="02020603050405020304" pitchFamily="18" charset="0"/>
                <a:cs typeface="Times New Roman" panose="02020603050405020304" pitchFamily="18" charset="0"/>
              </a:rPr>
              <a:t>-w</a:t>
            </a:r>
            <a:r>
              <a:rPr lang="en-US" sz="1800" i="1" dirty="0">
                <a:latin typeface="Times New Roman" panose="02020603050405020304" pitchFamily="18" charset="0"/>
                <a:cs typeface="Times New Roman" panose="02020603050405020304" pitchFamily="18" charset="0"/>
              </a:rPr>
              <a:t>p</a:t>
            </a:r>
            <a:endParaRPr lang="ru-RU"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3973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0774F67-83E2-4508-A39D-8A97D0F504B0}"/>
              </a:ext>
            </a:extLst>
          </p:cNvPr>
          <p:cNvSpPr>
            <a:spLocks noGrp="1"/>
          </p:cNvSpPr>
          <p:nvPr>
            <p:ph type="title"/>
          </p:nvPr>
        </p:nvSpPr>
        <p:spPr>
          <a:xfrm>
            <a:off x="838200" y="365126"/>
            <a:ext cx="10515600" cy="446638"/>
          </a:xfrm>
        </p:spPr>
        <p:txBody>
          <a:bodyPr>
            <a:normAutofit fontScale="90000"/>
          </a:bodyPr>
          <a:lstStyle/>
          <a:p>
            <a:endParaRPr lang="ru-RU" dirty="0"/>
          </a:p>
        </p:txBody>
      </p:sp>
      <p:sp>
        <p:nvSpPr>
          <p:cNvPr id="3" name="Объект 2">
            <a:extLst>
              <a:ext uri="{FF2B5EF4-FFF2-40B4-BE49-F238E27FC236}">
                <a16:creationId xmlns:a16="http://schemas.microsoft.com/office/drawing/2014/main" id="{F85F9429-0BC8-4AA1-BFA7-637FB0194FBE}"/>
              </a:ext>
            </a:extLst>
          </p:cNvPr>
          <p:cNvSpPr>
            <a:spLocks noGrp="1"/>
          </p:cNvSpPr>
          <p:nvPr>
            <p:ph idx="1"/>
          </p:nvPr>
        </p:nvSpPr>
        <p:spPr>
          <a:xfrm>
            <a:off x="838200" y="942392"/>
            <a:ext cx="10515600" cy="5234571"/>
          </a:xfrm>
        </p:spPr>
        <p:txBody>
          <a:bodyPr>
            <a:normAutofit lnSpcReduction="10000"/>
          </a:bodyPr>
          <a:lstStyle/>
          <a:p>
            <a:pPr marL="0" indent="0">
              <a:buNone/>
            </a:pPr>
            <a:r>
              <a:rPr lang="kk-KZ" dirty="0">
                <a:latin typeface="Times New Roman" panose="02020603050405020304" pitchFamily="18" charset="0"/>
                <a:cs typeface="Times New Roman" panose="02020603050405020304" pitchFamily="18" charset="0"/>
              </a:rPr>
              <a:t>Инженерлік есептерде меншікті салмағы деген түсінік пайдаланылады: топырақтың қатты бөлшектерінің </a:t>
            </a:r>
            <a:r>
              <a:rPr lang="kk-KZ" i="1" dirty="0">
                <a:latin typeface="Times New Roman" panose="02020603050405020304" pitchFamily="18" charset="0"/>
                <a:cs typeface="Times New Roman" panose="02020603050405020304" pitchFamily="18" charset="0"/>
              </a:rPr>
              <a:t>меншікті салмағы </a:t>
            </a:r>
            <a:r>
              <a:rPr lang="en-US" i="1" dirty="0" err="1">
                <a:latin typeface="Times New Roman" panose="02020603050405020304" pitchFamily="18" charset="0"/>
                <a:cs typeface="Times New Roman" panose="02020603050405020304" pitchFamily="18" charset="0"/>
              </a:rPr>
              <a:t>y</a:t>
            </a:r>
            <a:r>
              <a:rPr lang="en-US" sz="2000" i="1" dirty="0" err="1">
                <a:latin typeface="Times New Roman" panose="02020603050405020304" pitchFamily="18" charset="0"/>
                <a:cs typeface="Times New Roman" panose="02020603050405020304" pitchFamily="18" charset="0"/>
              </a:rPr>
              <a:t>s</a:t>
            </a:r>
            <a:r>
              <a:rPr lang="kk-KZ" i="1" dirty="0">
                <a:latin typeface="Times New Roman" panose="02020603050405020304" pitchFamily="18" charset="0"/>
                <a:cs typeface="Times New Roman" panose="02020603050405020304" pitchFamily="18" charset="0"/>
              </a:rPr>
              <a:t>, топырақтың меншікті салмағы у, құрғақ топырақтың меншікті салмағы</a:t>
            </a:r>
            <a:r>
              <a:rPr lang="en-US" i="1"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у.</a:t>
            </a:r>
          </a:p>
          <a:p>
            <a:pPr marL="0" indent="0">
              <a:buNone/>
            </a:pPr>
            <a:r>
              <a:rPr lang="kk-KZ" dirty="0">
                <a:latin typeface="Times New Roman" panose="02020603050405020304" pitchFamily="18" charset="0"/>
                <a:cs typeface="Times New Roman" panose="02020603050405020304" pitchFamily="18" charset="0"/>
              </a:rPr>
              <a:t> Есептеу формулалары: </a:t>
            </a:r>
            <a:r>
              <a:rPr lang="kk-KZ" i="1" dirty="0">
                <a:latin typeface="Times New Roman" panose="02020603050405020304" pitchFamily="18" charset="0"/>
                <a:cs typeface="Times New Roman" panose="02020603050405020304" pitchFamily="18" charset="0"/>
              </a:rPr>
              <a:t>у</a:t>
            </a:r>
            <a:r>
              <a:rPr lang="en-US" sz="2400" i="1" dirty="0">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p</a:t>
            </a:r>
            <a:r>
              <a:rPr lang="en-US" sz="2000" i="1" dirty="0" err="1">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*g; </a:t>
            </a:r>
            <a:r>
              <a:rPr lang="kk-KZ" b="1" i="1" dirty="0">
                <a:latin typeface="Times New Roman" panose="02020603050405020304" pitchFamily="18" charset="0"/>
                <a:cs typeface="Times New Roman" panose="02020603050405020304" pitchFamily="18" charset="0"/>
              </a:rPr>
              <a:t>у</a:t>
            </a:r>
            <a:r>
              <a:rPr lang="en-US" b="1" i="1" dirty="0">
                <a:latin typeface="Times New Roman" panose="02020603050405020304" pitchFamily="18" charset="0"/>
                <a:cs typeface="Times New Roman" panose="02020603050405020304" pitchFamily="18" charset="0"/>
              </a:rPr>
              <a:t>=p*g</a:t>
            </a:r>
            <a:r>
              <a:rPr lang="en-US" i="1"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у</a:t>
            </a:r>
            <a:r>
              <a:rPr lang="en-US" sz="18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*g </a:t>
            </a:r>
            <a:endParaRPr lang="kk-KZ" i="1"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 </a:t>
            </a:r>
            <a:r>
              <a:rPr lang="en-US" i="1" dirty="0">
                <a:latin typeface="Times New Roman" panose="02020603050405020304" pitchFamily="18" charset="0"/>
                <a:cs typeface="Times New Roman" panose="02020603050405020304" pitchFamily="18" charset="0"/>
              </a:rPr>
              <a:t>g</a:t>
            </a:r>
            <a:r>
              <a:rPr lang="en-US"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9,81м/с²(10м/с</a:t>
            </a:r>
            <a:r>
              <a:rPr lang="en-US" dirty="0">
                <a:latin typeface="Times New Roman" panose="02020603050405020304" pitchFamily="18" charset="0"/>
                <a:cs typeface="Times New Roman" panose="02020603050405020304" pitchFamily="18" charset="0"/>
              </a:rPr>
              <a:t>²</a:t>
            </a:r>
            <a:r>
              <a:rPr lang="kk-KZ" dirty="0">
                <a:latin typeface="Times New Roman" panose="02020603050405020304" pitchFamily="18" charset="0"/>
                <a:cs typeface="Times New Roman" panose="02020603050405020304" pitchFamily="18" charset="0"/>
              </a:rPr>
              <a:t>). </a:t>
            </a:r>
          </a:p>
          <a:p>
            <a:pPr marL="0" indent="0">
              <a:buNone/>
            </a:pPr>
            <a:r>
              <a:rPr lang="kk-KZ" dirty="0">
                <a:latin typeface="Times New Roman" panose="02020603050405020304" pitchFamily="18" charset="0"/>
                <a:cs typeface="Times New Roman" panose="02020603050405020304" pitchFamily="18" charset="0"/>
              </a:rPr>
              <a:t>Топырақтың меншікті салмағының өлшем бірлігі: Н/м³, кН/м³, МН/м³. </a:t>
            </a:r>
          </a:p>
          <a:p>
            <a:pPr marL="0" indent="0">
              <a:buNone/>
            </a:pPr>
            <a:r>
              <a:rPr lang="kk-KZ" dirty="0">
                <a:latin typeface="Times New Roman" panose="02020603050405020304" pitchFamily="18" charset="0"/>
                <a:cs typeface="Times New Roman" panose="02020603050405020304" pitchFamily="18" charset="0"/>
              </a:rPr>
              <a:t>Жер асты сулары деңгейінен  төмен жатқан топырақтар үшін судың  әрекетінен жеңілдеген  топырақтың меншікті салмағы</a:t>
            </a:r>
          </a:p>
          <a:p>
            <a:pPr marL="0" indent="0">
              <a:buNone/>
            </a:pPr>
            <a:r>
              <a:rPr lang="kk-KZ" dirty="0">
                <a:latin typeface="Times New Roman" panose="02020603050405020304" pitchFamily="18" charset="0"/>
                <a:cs typeface="Times New Roman" panose="02020603050405020304" pitchFamily="18" charset="0"/>
              </a:rPr>
              <a:t> у</a:t>
            </a:r>
            <a:r>
              <a:rPr lang="en-US" sz="2000" dirty="0">
                <a:latin typeface="Times New Roman" panose="02020603050405020304" pitchFamily="18" charset="0"/>
                <a:cs typeface="Times New Roman" panose="02020603050405020304" pitchFamily="18" charset="0"/>
              </a:rPr>
              <a:t>sb</a:t>
            </a:r>
            <a:r>
              <a:rPr lang="en-US"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у</a:t>
            </a:r>
            <a:r>
              <a:rPr lang="en-US" sz="2000"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у</a:t>
            </a:r>
            <a:r>
              <a:rPr lang="en-US" sz="2000" dirty="0">
                <a:latin typeface="Times New Roman" panose="02020603050405020304" pitchFamily="18" charset="0"/>
                <a:cs typeface="Times New Roman" panose="02020603050405020304" pitchFamily="18" charset="0"/>
              </a:rPr>
              <a:t>w</a:t>
            </a:r>
            <a:r>
              <a:rPr lang="en-US" dirty="0">
                <a:latin typeface="Times New Roman" panose="02020603050405020304" pitchFamily="18" charset="0"/>
                <a:cs typeface="Times New Roman" panose="02020603050405020304" pitchFamily="18" charset="0"/>
              </a:rPr>
              <a:t>/1+e </a:t>
            </a:r>
            <a:r>
              <a:rPr lang="kk-KZ" dirty="0">
                <a:latin typeface="Times New Roman" panose="02020603050405020304" pitchFamily="18" charset="0"/>
                <a:cs typeface="Times New Roman" panose="02020603050405020304" pitchFamily="18" charset="0"/>
              </a:rPr>
              <a:t>аңықталады.  </a:t>
            </a:r>
          </a:p>
          <a:p>
            <a:pPr marL="0" indent="0">
              <a:buNone/>
            </a:pPr>
            <a:r>
              <a:rPr lang="kk-KZ" dirty="0">
                <a:latin typeface="Times New Roman" panose="02020603050405020304" pitchFamily="18" charset="0"/>
                <a:cs typeface="Times New Roman" panose="02020603050405020304" pitchFamily="18" charset="0"/>
              </a:rPr>
              <a:t>Бұл жерде  у</a:t>
            </a:r>
            <a:r>
              <a:rPr lang="en-US" sz="2000" dirty="0">
                <a:latin typeface="Times New Roman" panose="02020603050405020304" pitchFamily="18" charset="0"/>
                <a:cs typeface="Times New Roman" panose="02020603050405020304" pitchFamily="18" charset="0"/>
              </a:rPr>
              <a:t>w</a:t>
            </a:r>
            <a:r>
              <a:rPr lang="kk-KZ" dirty="0">
                <a:latin typeface="Times New Roman" panose="02020603050405020304" pitchFamily="18" charset="0"/>
                <a:cs typeface="Times New Roman" panose="02020603050405020304" pitchFamily="18" charset="0"/>
              </a:rPr>
              <a:t>- судың меншікті салмағы (10кН/м³).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6271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CCB8F2F-2BCA-4357-A830-166EA02884C5}"/>
              </a:ext>
            </a:extLst>
          </p:cNvPr>
          <p:cNvSpPr>
            <a:spLocks noGrp="1"/>
          </p:cNvSpPr>
          <p:nvPr>
            <p:ph idx="4294967295"/>
          </p:nvPr>
        </p:nvSpPr>
        <p:spPr>
          <a:xfrm>
            <a:off x="1987420" y="1825625"/>
            <a:ext cx="8528180" cy="4351338"/>
          </a:xfrm>
        </p:spPr>
        <p:txBody>
          <a:bodyPr/>
          <a:lstStyle/>
          <a:p>
            <a:r>
              <a:rPr lang="kk-KZ" dirty="0">
                <a:latin typeface="Times New Roman" panose="02020603050405020304" pitchFamily="18" charset="0"/>
                <a:cs typeface="Times New Roman" panose="02020603050405020304" pitchFamily="18" charset="0"/>
              </a:rPr>
              <a:t>Жоғарыда келтірілген туынды көрсеткіштер топырақтардың маңызды сипаттамасы болады және олардың дұрыс аңықталуына топырақтардың механикалық қасиеттеріне баға беру дәлдігі тәуелді. </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3641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97D842-7F1A-47FF-A990-6D79DBCC746D}"/>
              </a:ext>
            </a:extLst>
          </p:cNvPr>
          <p:cNvSpPr>
            <a:spLocks noGrp="1"/>
          </p:cNvSpPr>
          <p:nvPr>
            <p:ph type="title"/>
          </p:nvPr>
        </p:nvSpPr>
        <p:spPr/>
        <p:txBody>
          <a:bodyPr/>
          <a:lstStyle/>
          <a:p>
            <a:r>
              <a:rPr lang="kk-KZ" dirty="0">
                <a:latin typeface="Times New Roman" panose="02020603050405020304" pitchFamily="18" charset="0"/>
                <a:cs typeface="Times New Roman" panose="02020603050405020304" pitchFamily="18" charset="0"/>
              </a:rPr>
              <a:t>Үй тапсырмасы</a:t>
            </a:r>
            <a:endParaRPr lang="ru-RU" dirty="0">
              <a:latin typeface="Times New Roman" panose="02020603050405020304" pitchFamily="18" charset="0"/>
              <a:cs typeface="Times New Roman" panose="02020603050405020304" pitchFamily="18" charset="0"/>
            </a:endParaRPr>
          </a:p>
        </p:txBody>
      </p:sp>
      <p:graphicFrame>
        <p:nvGraphicFramePr>
          <p:cNvPr id="4" name="Объект 3">
            <a:extLst>
              <a:ext uri="{FF2B5EF4-FFF2-40B4-BE49-F238E27FC236}">
                <a16:creationId xmlns:a16="http://schemas.microsoft.com/office/drawing/2014/main" id="{763A4F9D-AFA4-4387-A08E-1A66597CA80C}"/>
              </a:ext>
            </a:extLst>
          </p:cNvPr>
          <p:cNvGraphicFramePr>
            <a:graphicFrameLocks noGrp="1"/>
          </p:cNvGraphicFramePr>
          <p:nvPr>
            <p:ph idx="1"/>
            <p:extLst>
              <p:ext uri="{D42A27DB-BD31-4B8C-83A1-F6EECF244321}">
                <p14:modId xmlns:p14="http://schemas.microsoft.com/office/powerpoint/2010/main" val="306251352"/>
              </p:ext>
            </p:extLst>
          </p:nvPr>
        </p:nvGraphicFramePr>
        <p:xfrm>
          <a:off x="1231642" y="2808514"/>
          <a:ext cx="7831395" cy="1960434"/>
        </p:xfrm>
        <a:graphic>
          <a:graphicData uri="http://schemas.openxmlformats.org/drawingml/2006/table">
            <a:tbl>
              <a:tblPr firstRow="1" firstCol="1" bandRow="1">
                <a:tableStyleId>{5C22544A-7EE6-4342-B048-85BDC9FD1C3A}</a:tableStyleId>
              </a:tblPr>
              <a:tblGrid>
                <a:gridCol w="1957639">
                  <a:extLst>
                    <a:ext uri="{9D8B030D-6E8A-4147-A177-3AD203B41FA5}">
                      <a16:colId xmlns:a16="http://schemas.microsoft.com/office/drawing/2014/main" val="97392484"/>
                    </a:ext>
                  </a:extLst>
                </a:gridCol>
                <a:gridCol w="1957639">
                  <a:extLst>
                    <a:ext uri="{9D8B030D-6E8A-4147-A177-3AD203B41FA5}">
                      <a16:colId xmlns:a16="http://schemas.microsoft.com/office/drawing/2014/main" val="209429292"/>
                    </a:ext>
                  </a:extLst>
                </a:gridCol>
                <a:gridCol w="1957639">
                  <a:extLst>
                    <a:ext uri="{9D8B030D-6E8A-4147-A177-3AD203B41FA5}">
                      <a16:colId xmlns:a16="http://schemas.microsoft.com/office/drawing/2014/main" val="217236186"/>
                    </a:ext>
                  </a:extLst>
                </a:gridCol>
                <a:gridCol w="1958478">
                  <a:extLst>
                    <a:ext uri="{9D8B030D-6E8A-4147-A177-3AD203B41FA5}">
                      <a16:colId xmlns:a16="http://schemas.microsoft.com/office/drawing/2014/main" val="1380737828"/>
                    </a:ext>
                  </a:extLst>
                </a:gridCol>
              </a:tblGrid>
              <a:tr h="280062">
                <a:tc>
                  <a:txBody>
                    <a:bodyPr/>
                    <a:lstStyle/>
                    <a:p>
                      <a:pPr>
                        <a:lnSpc>
                          <a:spcPct val="107000"/>
                        </a:lnSpc>
                        <a:spcAft>
                          <a:spcPts val="800"/>
                        </a:spcAft>
                      </a:pPr>
                      <a:r>
                        <a:rPr lang="kk-KZ" sz="1400">
                          <a:effectLst/>
                        </a:rPr>
                        <a:t>Нұсқа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p</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p</a:t>
                      </a:r>
                      <a:r>
                        <a:rPr lang="en-US" sz="1400" baseline="-25000">
                          <a:effectLst/>
                        </a:rPr>
                        <a:t>s</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w</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66855912"/>
                  </a:ext>
                </a:extLst>
              </a:tr>
              <a:tr h="280062">
                <a:tc>
                  <a:txBody>
                    <a:bodyPr/>
                    <a:lstStyle/>
                    <a:p>
                      <a:pPr>
                        <a:lnSpc>
                          <a:spcPct val="107000"/>
                        </a:lnSpc>
                        <a:spcAft>
                          <a:spcPts val="800"/>
                        </a:spcAft>
                      </a:pPr>
                      <a:r>
                        <a:rPr lang="en-US" sz="1400">
                          <a:effectLst/>
                        </a:rPr>
                        <a:t>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1.70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0.120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79714585"/>
                  </a:ext>
                </a:extLst>
              </a:tr>
              <a:tr h="280062">
                <a:tc>
                  <a:txBody>
                    <a:bodyPr/>
                    <a:lstStyle/>
                    <a:p>
                      <a:pPr>
                        <a:lnSpc>
                          <a:spcPct val="107000"/>
                        </a:lnSpc>
                        <a:spcAft>
                          <a:spcPts val="800"/>
                        </a:spcAft>
                      </a:pPr>
                      <a:r>
                        <a:rPr lang="en-US" sz="1400">
                          <a:effectLst/>
                        </a:rPr>
                        <a:t>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1.90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2.69</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0.37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92604612"/>
                  </a:ext>
                </a:extLst>
              </a:tr>
              <a:tr h="280062">
                <a:tc>
                  <a:txBody>
                    <a:bodyPr/>
                    <a:lstStyle/>
                    <a:p>
                      <a:pPr>
                        <a:lnSpc>
                          <a:spcPct val="107000"/>
                        </a:lnSpc>
                        <a:spcAft>
                          <a:spcPts val="800"/>
                        </a:spcAft>
                      </a:pPr>
                      <a:r>
                        <a:rPr lang="en-US" sz="1400">
                          <a:effectLst/>
                        </a:rPr>
                        <a:t>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2.00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0.230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5685433"/>
                  </a:ext>
                </a:extLst>
              </a:tr>
              <a:tr h="280062">
                <a:tc>
                  <a:txBody>
                    <a:bodyPr/>
                    <a:lstStyle/>
                    <a:p>
                      <a:pPr>
                        <a:lnSpc>
                          <a:spcPct val="107000"/>
                        </a:lnSpc>
                        <a:spcAft>
                          <a:spcPts val="800"/>
                        </a:spcAft>
                      </a:pPr>
                      <a:r>
                        <a:rPr lang="en-US" sz="1400">
                          <a:effectLst/>
                        </a:rPr>
                        <a:t>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2.07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0.204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23699778"/>
                  </a:ext>
                </a:extLst>
              </a:tr>
              <a:tr h="280062">
                <a:tc>
                  <a:txBody>
                    <a:bodyPr/>
                    <a:lstStyle/>
                    <a:p>
                      <a:pPr>
                        <a:lnSpc>
                          <a:spcPct val="107000"/>
                        </a:lnSpc>
                        <a:spcAft>
                          <a:spcPts val="800"/>
                        </a:spcAft>
                      </a:pPr>
                      <a:r>
                        <a:rPr lang="en-US" sz="1400">
                          <a:effectLst/>
                        </a:rPr>
                        <a:t>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1.80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2.97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0.420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86454995"/>
                  </a:ext>
                </a:extLst>
              </a:tr>
              <a:tr h="280062">
                <a:tc>
                  <a:txBody>
                    <a:bodyPr/>
                    <a:lstStyle/>
                    <a:p>
                      <a:pPr>
                        <a:lnSpc>
                          <a:spcPct val="107000"/>
                        </a:lnSpc>
                        <a:spcAft>
                          <a:spcPts val="800"/>
                        </a:spcAft>
                      </a:pPr>
                      <a:r>
                        <a:rPr lang="en-US" sz="1400">
                          <a:effectLst/>
                        </a:rPr>
                        <a:t>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1.81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2.68</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dirty="0">
                          <a:effectLst/>
                        </a:rPr>
                        <a:t>0.081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67883813"/>
                  </a:ext>
                </a:extLst>
              </a:tr>
            </a:tbl>
          </a:graphicData>
        </a:graphic>
      </p:graphicFrame>
      <p:sp>
        <p:nvSpPr>
          <p:cNvPr id="5" name="Rectangle 1">
            <a:extLst>
              <a:ext uri="{FF2B5EF4-FFF2-40B4-BE49-F238E27FC236}">
                <a16:creationId xmlns:a16="http://schemas.microsoft.com/office/drawing/2014/main" id="{E0B348F1-8984-4659-A4D2-3A70809B5C0C}"/>
              </a:ext>
            </a:extLst>
          </p:cNvPr>
          <p:cNvSpPr>
            <a:spLocks noChangeArrowheads="1"/>
          </p:cNvSpPr>
          <p:nvPr/>
        </p:nvSpPr>
        <p:spPr bwMode="auto">
          <a:xfrm>
            <a:off x="1231642" y="1846687"/>
            <a:ext cx="10960357"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1">
              <a:buFontTx/>
              <a:buChar char="•"/>
            </a:pPr>
            <a:r>
              <a:rPr kumimoji="0" lang="kk-KZ" altLang="ru-RU"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Топырақтардың  физикалық қасиеттері</a:t>
            </a:r>
            <a:endParaRPr kumimoji="0" lang="ru-RU" altLang="ru-RU"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altLang="ru-RU"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Топырақтардың туынды физикалық қасиеттері</a:t>
            </a:r>
            <a:endParaRPr kumimoji="0" lang="ru-RU" altLang="ru-RU"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Үш негізгі физикалық көрсеткіштерді біле отырып, туынды физикалық қасиеттерін аңықта;</a:t>
            </a:r>
          </a:p>
        </p:txBody>
      </p:sp>
    </p:spTree>
    <p:extLst>
      <p:ext uri="{BB962C8B-B14F-4D97-AF65-F5344CB8AC3E}">
        <p14:creationId xmlns:p14="http://schemas.microsoft.com/office/powerpoint/2010/main" val="14222389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TM04033927[[fn=Главное мероприятие]]</Template>
  <TotalTime>309</TotalTime>
  <Words>820</Words>
  <Application>Microsoft Office PowerPoint</Application>
  <PresentationFormat>Широкоэкранный</PresentationFormat>
  <Paragraphs>84</Paragraphs>
  <Slides>13</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13</vt:i4>
      </vt:variant>
    </vt:vector>
  </HeadingPairs>
  <TitlesOfParts>
    <vt:vector size="20" baseType="lpstr">
      <vt:lpstr>Arial</vt:lpstr>
      <vt:lpstr>Bahnschrift SemiBold Condensed</vt:lpstr>
      <vt:lpstr>Calibri</vt:lpstr>
      <vt:lpstr>Calibri Light</vt:lpstr>
      <vt:lpstr>Cambria Math</vt:lpstr>
      <vt:lpstr>Times New Roman</vt:lpstr>
      <vt:lpstr>Тема Office</vt:lpstr>
      <vt:lpstr>Топырақтардың физикалық қасиеттері және олардың көрсеткіштері</vt:lpstr>
      <vt:lpstr>Презентация PowerPoint</vt:lpstr>
      <vt:lpstr>Презентация PowerPoint</vt:lpstr>
      <vt:lpstr>Презентация PowerPoint</vt:lpstr>
      <vt:lpstr>Топырақтың ылғалдылығы w  деп топырақ құрамындағы су мөлшерін айтады. </vt:lpstr>
      <vt:lpstr>Шаңды-балшықты топырақтар үшін  тәжірибе нәтижелері  бойынша  илемділік шегіне сәйкес ылғалдылықтар (wL,wp)аңықталады.  </vt:lpstr>
      <vt:lpstr>Топырақтардың туынды физикалық қасиеттері</vt:lpstr>
      <vt:lpstr>Топырақ ылғалдылығын w келесі формуламен аңықтауға болады</vt:lpstr>
      <vt:lpstr>Кеуектілік коэффициенті е біле тұра кеуектілікті есептеу мына формуламен  n=e/1+e</vt:lpstr>
      <vt:lpstr>Илемдік сан Ip –шаңды-балшықты топырақтардың шекаралық ылғалдылықтарының айырмасы, яғни:  Ip=wL-wp</vt:lpstr>
      <vt:lpstr>Презентация PowerPoint</vt:lpstr>
      <vt:lpstr>Презентация PowerPoint</vt:lpstr>
      <vt:lpstr>Үй тапсырмасы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Топырақтардың физикалық қасиеттері және олардың көрсеткіштері</dc:title>
  <dc:creator>Анар</dc:creator>
  <cp:lastModifiedBy>Анар</cp:lastModifiedBy>
  <cp:revision>29</cp:revision>
  <dcterms:created xsi:type="dcterms:W3CDTF">2021-02-07T17:23:57Z</dcterms:created>
  <dcterms:modified xsi:type="dcterms:W3CDTF">2021-02-08T05:06:46Z</dcterms:modified>
</cp:coreProperties>
</file>